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3" r:id="rId2"/>
    <p:sldId id="275" r:id="rId3"/>
    <p:sldId id="276" r:id="rId4"/>
    <p:sldId id="306" r:id="rId5"/>
    <p:sldId id="308" r:id="rId6"/>
    <p:sldId id="309" r:id="rId7"/>
    <p:sldId id="296" r:id="rId8"/>
    <p:sldId id="299" r:id="rId9"/>
    <p:sldId id="300" r:id="rId10"/>
    <p:sldId id="301" r:id="rId11"/>
    <p:sldId id="302" r:id="rId12"/>
    <p:sldId id="29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9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1773AB-F288-4178-9051-F13FC0FE6FAB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671F1E-C3E7-4B90-95D5-DBAFF9BCA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748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002743-17C7-4315-B8C0-7620EE3D387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4013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002743-17C7-4315-B8C0-7620EE3D387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4363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002743-17C7-4315-B8C0-7620EE3D387F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4363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002743-17C7-4315-B8C0-7620EE3D387F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4363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002743-17C7-4315-B8C0-7620EE3D387F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4363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002743-17C7-4315-B8C0-7620EE3D387F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4363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Security program as a whole maps to all</a:t>
            </a:r>
            <a:r>
              <a:rPr lang="en-US" baseline="0" dirty="0"/>
              <a:t> our business drivers.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002743-17C7-4315-B8C0-7620EE3D387F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4363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8DAB2-2A45-D0C4-C668-7F3A5893CB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3B349B-EFAA-5DE7-F613-6437F405C6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B087A7-DA15-7F76-1844-D957BE20D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276E-B0C3-4189-B887-BCC7ECA57C49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450235-599E-7313-AA57-495865A68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1D67F8-77F7-2778-F9C7-3DCC00D84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D6DC2-AAA7-43F2-AED1-599586B73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22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39F08-DAA7-266E-932D-7511055EA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293544-004D-C604-78A5-1227D38438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E5A3D2-C6C0-F1B9-B6AA-78AE50362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276E-B0C3-4189-B887-BCC7ECA57C49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2E3B3F-956F-8F0F-D466-969AECBAC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71E5BC-08B6-83AD-0249-A1AB20287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D6DC2-AAA7-43F2-AED1-599586B73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377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DCDED3D-2202-3EFD-C591-8921644DA9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CB816F-20B7-23C8-B5DA-2362603881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975AF1-7FB5-5F37-AE52-979090460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276E-B0C3-4189-B887-BCC7ECA57C49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034083-9C91-64A5-AD45-29A3F1B59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955047-4C2F-0F0F-0FB2-86C207CD8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D6DC2-AAA7-43F2-AED1-599586B73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7447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11847" y="3429000"/>
            <a:ext cx="1219200" cy="35799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2400" spc="-100" dirty="0">
                <a:solidFill>
                  <a:srgbClr val="525252"/>
                </a:solidFill>
                <a:latin typeface="+mn-lt"/>
                <a:cs typeface="Arial"/>
              </a:rPr>
              <a:t>AGENDA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2192000" cy="2971800"/>
          </a:xfrm>
          <a:prstGeom prst="rect">
            <a:avLst/>
          </a:prstGeom>
          <a:solidFill>
            <a:srgbClr val="5D89B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bIns="0" rtlCol="0" anchor="ctr"/>
          <a:lstStyle/>
          <a:p>
            <a:pPr algn="ctr"/>
            <a:endParaRPr lang="en-US" sz="1800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1" y="2286001"/>
            <a:ext cx="9205383" cy="453571"/>
          </a:xfrm>
        </p:spPr>
        <p:txBody>
          <a:bodyPr/>
          <a:lstStyle>
            <a:lvl1pPr marL="0" indent="0">
              <a:buNone/>
              <a:defRPr sz="2400" cap="all" spc="-100">
                <a:solidFill>
                  <a:srgbClr val="3C3C3C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2"/>
          </p:nvPr>
        </p:nvSpPr>
        <p:spPr>
          <a:xfrm>
            <a:off x="2438400" y="3429000"/>
            <a:ext cx="8534400" cy="2514600"/>
          </a:xfrm>
        </p:spPr>
        <p:txBody>
          <a:bodyPr/>
          <a:lstStyle>
            <a:lvl1pPr marL="173736" marR="0" indent="-173736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>
                <a:solidFill>
                  <a:srgbClr val="525252"/>
                </a:solidFill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1" name="Text Placeholder 15"/>
          <p:cNvSpPr>
            <a:spLocks noGrp="1"/>
          </p:cNvSpPr>
          <p:nvPr>
            <p:ph type="body" sz="quarter" idx="13" hasCustomPrompt="1"/>
          </p:nvPr>
        </p:nvSpPr>
        <p:spPr>
          <a:xfrm>
            <a:off x="914399" y="685800"/>
            <a:ext cx="9753600" cy="1600200"/>
          </a:xfrm>
        </p:spPr>
        <p:txBody>
          <a:bodyPr anchor="b" anchorCtr="0"/>
          <a:lstStyle>
            <a:lvl1pPr marL="0" indent="0">
              <a:lnSpc>
                <a:spcPts val="6000"/>
              </a:lnSpc>
              <a:buNone/>
              <a:defRPr sz="5400" b="1" i="0" cap="all" spc="-130">
                <a:solidFill>
                  <a:srgbClr val="3C3C3C"/>
                </a:solidFill>
                <a:latin typeface="+mj-lt"/>
                <a:cs typeface="Arial Narrow Bold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43527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4EBD6-1335-AA69-AFF1-451398D9C5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EDBB80-D426-48BE-88BB-408B16BF5A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12B529-FA25-F15F-6CBB-C89611AE3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276E-B0C3-4189-B887-BCC7ECA57C49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457DAF-DA9C-7F20-3923-A68CCCB62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3565A8-38A0-9EC7-BBEC-40A995A06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D6DC2-AAA7-43F2-AED1-599586B73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647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B0338D-3087-15C3-95CC-3B8210987D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EE969D-2619-7884-8909-09F161ED89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81C39E-B9A7-82C6-706C-F37292079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276E-B0C3-4189-B887-BCC7ECA57C49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FD97D3-BD4D-E3B0-1365-22185A9C9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3D4101-8F52-8834-4513-4399118FF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D6DC2-AAA7-43F2-AED1-599586B73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683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58C46D-0E5A-E1E4-A799-DDFFD8ED3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09E498-3F97-9DCC-05A1-A3EB3A74AB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ABE711-0698-7C31-CB5B-3AB7E3BD49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360B58-BC35-4132-D56D-249AB388A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276E-B0C3-4189-B887-BCC7ECA57C49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A7289B-AA1E-53CE-EFD1-FB5B35745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D7C9C0-D3B8-84D7-AC76-0E395A690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D6DC2-AAA7-43F2-AED1-599586B73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673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F6FA58-3009-2101-9BF4-A00E3289D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009ECE-513F-DB3F-0460-C155062743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FE7DD2-1484-735E-3225-33814B47A8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ADB55D1-4B11-8F94-55B5-28FADCBAAA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3D3D010-D9CE-7826-DDFF-A60FD79B9C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48C72D1-1406-0F05-8B59-FDDF49FDD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276E-B0C3-4189-B887-BCC7ECA57C49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6972E3F-D35E-C097-613B-8401ADB5C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84CD4A9-2561-A9DB-E416-141FC0ED2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D6DC2-AAA7-43F2-AED1-599586B73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737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8B3131-5540-3E7A-EBCD-DF5340E9F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3009FF-4A9E-91A8-AB59-D624A83CB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276E-B0C3-4189-B887-BCC7ECA57C49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A334E0-0A03-E9F4-2D51-83AFD2BB3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A6BEA0-FBCA-463B-A5D8-0D7E588AD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D6DC2-AAA7-43F2-AED1-599586B73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650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D4170E-B18D-CF2A-E5B3-A87469FAC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276E-B0C3-4189-B887-BCC7ECA57C49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4A31E4A-5A20-A794-4005-221D8FFB5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C6F2DC-7B2A-3F40-9E99-BCB72B92A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D6DC2-AAA7-43F2-AED1-599586B73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750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C656E-C588-5AA5-2FB0-ED37F27229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B92167-68A3-D46D-B5FB-C8751AC6EE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F539B2-32A7-716A-3C8B-B5968C07E4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028F5F-6875-7997-7C32-5696F7C7A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276E-B0C3-4189-B887-BCC7ECA57C49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94C462-FCFF-89C5-5B45-0EC17DC06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A9F59D-E665-24F5-F44D-D9EC489B0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D6DC2-AAA7-43F2-AED1-599586B73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364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54862E-0F67-461F-9689-3FA46EF572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1E28CA4-8B59-A7D2-B5FF-9190DB8A6E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D695DD-2458-7C99-FAFA-20DFA87CE6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ED3CD2-6318-FCE9-0D48-482AFE3B8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276E-B0C3-4189-B887-BCC7ECA57C49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C09606-8C7D-BC3E-A59F-61FE10DC7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B30C65-1861-6512-25E8-3DBF096A7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D6DC2-AAA7-43F2-AED1-599586B73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873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D0015DB-0AA3-F121-6721-DAA22E3339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446B38-EE80-21CE-60FF-10045ECEBC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19CE65-5096-8814-3EB1-259B605887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C49276E-B0C3-4189-B887-BCC7ECA57C49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183CD0-5DFF-31A7-A599-7FC58713BF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79817C-AD4A-DB07-B5A8-E9A2D22175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2AD6DC2-AAA7-43F2-AED1-599586B73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281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MAPPING – FIRST 90 DAYS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Add your agenda</a:t>
            </a:r>
          </a:p>
          <a:p>
            <a:endParaRPr lang="en-US" dirty="0">
              <a:latin typeface="Le Monde Courrier Std" pitchFamily="50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CYBERSECURITY AND BUSINESS</a:t>
            </a:r>
          </a:p>
        </p:txBody>
      </p:sp>
    </p:spTree>
    <p:extLst>
      <p:ext uri="{BB962C8B-B14F-4D97-AF65-F5344CB8AC3E}">
        <p14:creationId xmlns:p14="http://schemas.microsoft.com/office/powerpoint/2010/main" val="4005021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981196" y="1474448"/>
          <a:ext cx="8175356" cy="4515087"/>
        </p:xfrm>
        <a:graphic>
          <a:graphicData uri="http://schemas.openxmlformats.org/drawingml/2006/table">
            <a:tbl>
              <a:tblPr firstRow="1" firstCol="1" bandRow="1">
                <a:effectLst/>
                <a:tableStyleId>{74C1A8A3-306A-4EB7-A6B1-4F7E0EB9C5D6}</a:tableStyleId>
              </a:tblPr>
              <a:tblGrid>
                <a:gridCol w="13736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4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5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45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53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27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3206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accent1">
                              <a:tint val="3000"/>
                              <a:alpha val="95000"/>
                            </a:scheme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 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72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accent1">
                              <a:tint val="3000"/>
                              <a:alpha val="95000"/>
                            </a:scheme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BD-1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72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accent1">
                              <a:tint val="3000"/>
                              <a:alpha val="95000"/>
                            </a:scheme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BD-2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72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accent1">
                              <a:tint val="3000"/>
                              <a:alpha val="95000"/>
                            </a:scheme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BD-3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72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accent1">
                              <a:tint val="3000"/>
                              <a:alpha val="95000"/>
                            </a:scheme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BD-4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72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accent1">
                              <a:tint val="3000"/>
                              <a:alpha val="95000"/>
                            </a:scheme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BD-5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727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869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accent1">
                              <a:tint val="3000"/>
                              <a:alpha val="95000"/>
                            </a:scheme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CSP-1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7272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rgbClr val="02BBBE">
                              <a:alpha val="95000"/>
                            </a:srgb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 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rgbClr val="02BBBE">
                              <a:alpha val="95000"/>
                            </a:srgb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 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747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accent1">
                              <a:tint val="3000"/>
                              <a:alpha val="95000"/>
                            </a:scheme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CSP-2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7272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rgbClr val="02BBBE">
                              <a:alpha val="95000"/>
                            </a:srgb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 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rgbClr val="02BBBE">
                              <a:alpha val="95000"/>
                            </a:srgb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  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rgbClr val="02BBBE">
                              <a:alpha val="95000"/>
                            </a:srgb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 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56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accent1">
                              <a:tint val="3000"/>
                              <a:alpha val="95000"/>
                            </a:scheme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CSP-3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7272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rgbClr val="02BBBE">
                              <a:alpha val="95000"/>
                            </a:srgb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 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rgbClr val="02BBBE">
                              <a:alpha val="95000"/>
                            </a:srgb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 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747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accent1">
                              <a:tint val="3000"/>
                              <a:alpha val="95000"/>
                            </a:scheme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CSP-4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7272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rgbClr val="02BBBE">
                              <a:alpha val="95000"/>
                            </a:srgb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 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rgbClr val="02BBBE">
                              <a:alpha val="95000"/>
                            </a:srgb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 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rgbClr val="02BBBE">
                              <a:alpha val="95000"/>
                            </a:srgb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 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917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accent1">
                              <a:tint val="3000"/>
                              <a:alpha val="95000"/>
                            </a:scheme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CSP-5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7272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7" name="Lige forbindelse 27"/>
          <p:cNvCxnSpPr/>
          <p:nvPr/>
        </p:nvCxnSpPr>
        <p:spPr>
          <a:xfrm>
            <a:off x="4707143" y="1474828"/>
            <a:ext cx="0" cy="4493641"/>
          </a:xfrm>
          <a:prstGeom prst="lin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Lige forbindelse 27"/>
          <p:cNvCxnSpPr/>
          <p:nvPr/>
        </p:nvCxnSpPr>
        <p:spPr>
          <a:xfrm>
            <a:off x="6083886" y="1474828"/>
            <a:ext cx="0" cy="4493641"/>
          </a:xfrm>
          <a:prstGeom prst="lin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Lige forbindelse 27"/>
          <p:cNvCxnSpPr/>
          <p:nvPr/>
        </p:nvCxnSpPr>
        <p:spPr>
          <a:xfrm>
            <a:off x="3356237" y="1474828"/>
            <a:ext cx="0" cy="4493641"/>
          </a:xfrm>
          <a:prstGeom prst="lin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Lige forbindelse 27"/>
          <p:cNvCxnSpPr/>
          <p:nvPr/>
        </p:nvCxnSpPr>
        <p:spPr>
          <a:xfrm>
            <a:off x="7447709" y="1474827"/>
            <a:ext cx="0" cy="4529732"/>
          </a:xfrm>
          <a:prstGeom prst="lin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Lige forbindelse 27"/>
          <p:cNvCxnSpPr/>
          <p:nvPr/>
        </p:nvCxnSpPr>
        <p:spPr>
          <a:xfrm>
            <a:off x="8819927" y="1474827"/>
            <a:ext cx="0" cy="4538246"/>
          </a:xfrm>
          <a:prstGeom prst="lin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Lige forbindelse 27"/>
          <p:cNvCxnSpPr/>
          <p:nvPr/>
        </p:nvCxnSpPr>
        <p:spPr>
          <a:xfrm>
            <a:off x="10152214" y="1474828"/>
            <a:ext cx="0" cy="4493641"/>
          </a:xfrm>
          <a:prstGeom prst="lin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1" name="Rectangle 250"/>
          <p:cNvSpPr/>
          <p:nvPr/>
        </p:nvSpPr>
        <p:spPr>
          <a:xfrm>
            <a:off x="7447709" y="2011815"/>
            <a:ext cx="1372218" cy="3956654"/>
          </a:xfrm>
          <a:prstGeom prst="rect">
            <a:avLst/>
          </a:prstGeom>
          <a:solidFill>
            <a:srgbClr val="5D89BA">
              <a:alpha val="3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40" name="Pentagon 39"/>
          <p:cNvSpPr/>
          <p:nvPr/>
        </p:nvSpPr>
        <p:spPr>
          <a:xfrm>
            <a:off x="5841292" y="2104397"/>
            <a:ext cx="1896560" cy="568428"/>
          </a:xfrm>
          <a:prstGeom prst="homePlate">
            <a:avLst>
              <a:gd name="adj" fmla="val 35141"/>
            </a:avLst>
          </a:prstGeom>
          <a:gradFill rotWithShape="1">
            <a:gsLst>
              <a:gs pos="0">
                <a:srgbClr val="E6E6E6"/>
              </a:gs>
              <a:gs pos="100000">
                <a:sysClr val="window" lastClr="FFFFFF"/>
              </a:gs>
            </a:gsLst>
            <a:lin ang="16200000"/>
          </a:gradFill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r>
              <a:rPr lang="en-US" sz="1400" kern="0" dirty="0">
                <a:cs typeface="Microsoft Sans Serif" panose="020B0604020202020204" pitchFamily="34" charset="0"/>
              </a:rPr>
              <a:t>PROCESSES</a:t>
            </a:r>
            <a:endParaRPr lang="da-DK" sz="1400" kern="0" dirty="0">
              <a:cs typeface="Microsoft Sans Serif" panose="020B0604020202020204" pitchFamily="34" charset="0"/>
            </a:endParaRPr>
          </a:p>
        </p:txBody>
      </p:sp>
      <p:sp>
        <p:nvSpPr>
          <p:cNvPr id="42" name="Pentagon 41"/>
          <p:cNvSpPr/>
          <p:nvPr/>
        </p:nvSpPr>
        <p:spPr>
          <a:xfrm>
            <a:off x="5839404" y="2903449"/>
            <a:ext cx="1896560" cy="568428"/>
          </a:xfrm>
          <a:prstGeom prst="homePlate">
            <a:avLst>
              <a:gd name="adj" fmla="val 35141"/>
            </a:avLst>
          </a:prstGeom>
          <a:gradFill rotWithShape="1">
            <a:gsLst>
              <a:gs pos="0">
                <a:srgbClr val="E6E6E6"/>
              </a:gs>
              <a:gs pos="100000">
                <a:sysClr val="window" lastClr="FFFFFF"/>
              </a:gs>
            </a:gsLst>
            <a:lin ang="16200000"/>
          </a:gradFill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r>
              <a:rPr lang="en-US" sz="1400" kern="0" dirty="0">
                <a:cs typeface="Microsoft Sans Serif" panose="020B0604020202020204" pitchFamily="34" charset="0"/>
              </a:rPr>
              <a:t>CERTIFICATIONS</a:t>
            </a:r>
            <a:endParaRPr lang="da-DK" sz="1400" kern="0" dirty="0">
              <a:cs typeface="Microsoft Sans Serif" panose="020B0604020202020204" pitchFamily="34" charset="0"/>
            </a:endParaRPr>
          </a:p>
        </p:txBody>
      </p:sp>
      <p:sp>
        <p:nvSpPr>
          <p:cNvPr id="43" name="Pentagon 42"/>
          <p:cNvSpPr/>
          <p:nvPr/>
        </p:nvSpPr>
        <p:spPr>
          <a:xfrm>
            <a:off x="5839404" y="3680792"/>
            <a:ext cx="1896560" cy="568428"/>
          </a:xfrm>
          <a:prstGeom prst="homePlate">
            <a:avLst>
              <a:gd name="adj" fmla="val 35141"/>
            </a:avLst>
          </a:prstGeom>
          <a:gradFill rotWithShape="1">
            <a:gsLst>
              <a:gs pos="0">
                <a:srgbClr val="E6E6E6"/>
              </a:gs>
              <a:gs pos="100000">
                <a:sysClr val="window" lastClr="FFFFFF"/>
              </a:gs>
            </a:gsLst>
            <a:lin ang="16200000"/>
          </a:gradFill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r>
              <a:rPr lang="en-US" sz="1400" kern="0" dirty="0">
                <a:cs typeface="Microsoft Sans Serif" panose="020B0604020202020204" pitchFamily="34" charset="0"/>
              </a:rPr>
              <a:t>DOCUMENTATION</a:t>
            </a:r>
            <a:endParaRPr lang="da-DK" sz="1400" kern="0" dirty="0">
              <a:cs typeface="Microsoft Sans Serif" panose="020B0604020202020204" pitchFamily="34" charset="0"/>
            </a:endParaRPr>
          </a:p>
        </p:txBody>
      </p:sp>
      <p:sp>
        <p:nvSpPr>
          <p:cNvPr id="46" name="Billedforklaring med nedadgående pil 138"/>
          <p:cNvSpPr/>
          <p:nvPr/>
        </p:nvSpPr>
        <p:spPr>
          <a:xfrm>
            <a:off x="7484328" y="844927"/>
            <a:ext cx="1372218" cy="801632"/>
          </a:xfrm>
          <a:prstGeom prst="downArrowCallout">
            <a:avLst/>
          </a:prstGeom>
          <a:gradFill rotWithShape="1">
            <a:gsLst>
              <a:gs pos="0">
                <a:srgbClr val="E6E6E6"/>
              </a:gs>
              <a:gs pos="100000">
                <a:sysClr val="window" lastClr="FFFFFF"/>
              </a:gs>
            </a:gsLst>
            <a:lin ang="16200000"/>
          </a:gradFill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1400" dirty="0">
                <a:cs typeface="Microsoft Sans Serif" panose="020B0604020202020204" pitchFamily="34" charset="0"/>
              </a:rPr>
              <a:t>LAND AND EXPAND</a:t>
            </a:r>
            <a:endParaRPr lang="da-DK" sz="1400" kern="0" dirty="0">
              <a:solidFill>
                <a:srgbClr val="FFFFFF"/>
              </a:solidFill>
              <a:cs typeface="Microsoft Sans Serif" panose="020B0604020202020204" pitchFamily="34" charset="0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5F53B76-2ABD-9B3C-93AE-E950F0C918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Cybersecurity to BD4 Mapping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8157F7FE-31A9-931F-E411-1D7D65056822}"/>
              </a:ext>
            </a:extLst>
          </p:cNvPr>
          <p:cNvSpPr/>
          <p:nvPr/>
        </p:nvSpPr>
        <p:spPr>
          <a:xfrm>
            <a:off x="7970717" y="2245444"/>
            <a:ext cx="286272" cy="286333"/>
          </a:xfrm>
          <a:prstGeom prst="ellipse">
            <a:avLst/>
          </a:prstGeom>
          <a:gradFill flip="none" rotWithShape="1">
            <a:gsLst>
              <a:gs pos="0">
                <a:srgbClr val="5D89BA"/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CF504AF-66D8-1C37-BE62-F5AC7896B8DC}"/>
              </a:ext>
            </a:extLst>
          </p:cNvPr>
          <p:cNvSpPr/>
          <p:nvPr/>
        </p:nvSpPr>
        <p:spPr>
          <a:xfrm>
            <a:off x="7990682" y="3050237"/>
            <a:ext cx="286272" cy="286333"/>
          </a:xfrm>
          <a:prstGeom prst="ellipse">
            <a:avLst/>
          </a:prstGeom>
          <a:gradFill flip="none" rotWithShape="1">
            <a:gsLst>
              <a:gs pos="0">
                <a:srgbClr val="5D89BA"/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218B7776-A0F0-B12B-553B-4735DAAE0EAF}"/>
              </a:ext>
            </a:extLst>
          </p:cNvPr>
          <p:cNvSpPr/>
          <p:nvPr/>
        </p:nvSpPr>
        <p:spPr>
          <a:xfrm>
            <a:off x="7988467" y="3807725"/>
            <a:ext cx="286272" cy="286333"/>
          </a:xfrm>
          <a:prstGeom prst="ellipse">
            <a:avLst/>
          </a:prstGeom>
          <a:gradFill flip="none" rotWithShape="1">
            <a:gsLst>
              <a:gs pos="0">
                <a:srgbClr val="5D89BA"/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4478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981196" y="1474448"/>
          <a:ext cx="8175356" cy="4515087"/>
        </p:xfrm>
        <a:graphic>
          <a:graphicData uri="http://schemas.openxmlformats.org/drawingml/2006/table">
            <a:tbl>
              <a:tblPr firstRow="1" firstCol="1" bandRow="1">
                <a:effectLst/>
                <a:tableStyleId>{74C1A8A3-306A-4EB7-A6B1-4F7E0EB9C5D6}</a:tableStyleId>
              </a:tblPr>
              <a:tblGrid>
                <a:gridCol w="13736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4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5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45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53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27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3206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accent1">
                              <a:tint val="3000"/>
                              <a:alpha val="95000"/>
                            </a:scheme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 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72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accent1">
                              <a:tint val="3000"/>
                              <a:alpha val="95000"/>
                            </a:scheme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BD-1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72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accent1">
                              <a:tint val="3000"/>
                              <a:alpha val="95000"/>
                            </a:scheme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BD-2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72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accent1">
                              <a:tint val="3000"/>
                              <a:alpha val="95000"/>
                            </a:scheme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BD-3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72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accent1">
                              <a:tint val="3000"/>
                              <a:alpha val="95000"/>
                            </a:scheme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BD-4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72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accent1">
                              <a:tint val="3000"/>
                              <a:alpha val="95000"/>
                            </a:scheme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BD-5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727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869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accent1">
                              <a:tint val="3000"/>
                              <a:alpha val="95000"/>
                            </a:scheme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CSP-1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7272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rgbClr val="02BBBE">
                              <a:alpha val="95000"/>
                            </a:srgb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 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rgbClr val="02BBBE">
                              <a:alpha val="95000"/>
                            </a:srgb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 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747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accent1">
                              <a:tint val="3000"/>
                              <a:alpha val="95000"/>
                            </a:scheme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CSP-2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7272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rgbClr val="02BBBE">
                              <a:alpha val="95000"/>
                            </a:srgb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 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rgbClr val="02BBBE">
                              <a:alpha val="95000"/>
                            </a:srgb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  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rgbClr val="02BBBE">
                              <a:alpha val="95000"/>
                            </a:srgb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 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56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accent1">
                              <a:tint val="3000"/>
                              <a:alpha val="95000"/>
                            </a:scheme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CSP-3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7272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rgbClr val="02BBBE">
                              <a:alpha val="95000"/>
                            </a:srgb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 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rgbClr val="02BBBE">
                              <a:alpha val="95000"/>
                            </a:srgb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 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747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accent1">
                              <a:tint val="3000"/>
                              <a:alpha val="95000"/>
                            </a:scheme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CSP-4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7272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rgbClr val="02BBBE">
                              <a:alpha val="95000"/>
                            </a:srgb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 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rgbClr val="02BBBE">
                              <a:alpha val="95000"/>
                            </a:srgb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 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rgbClr val="02BBBE">
                              <a:alpha val="95000"/>
                            </a:srgb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 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917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accent1">
                              <a:tint val="3000"/>
                              <a:alpha val="95000"/>
                            </a:scheme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CSP-5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7272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7" name="Lige forbindelse 27"/>
          <p:cNvCxnSpPr/>
          <p:nvPr/>
        </p:nvCxnSpPr>
        <p:spPr>
          <a:xfrm>
            <a:off x="4707143" y="1474828"/>
            <a:ext cx="0" cy="4493641"/>
          </a:xfrm>
          <a:prstGeom prst="lin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Lige forbindelse 27"/>
          <p:cNvCxnSpPr/>
          <p:nvPr/>
        </p:nvCxnSpPr>
        <p:spPr>
          <a:xfrm>
            <a:off x="6083886" y="1474828"/>
            <a:ext cx="0" cy="4493641"/>
          </a:xfrm>
          <a:prstGeom prst="lin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Lige forbindelse 27"/>
          <p:cNvCxnSpPr/>
          <p:nvPr/>
        </p:nvCxnSpPr>
        <p:spPr>
          <a:xfrm>
            <a:off x="3356237" y="1474828"/>
            <a:ext cx="0" cy="4493641"/>
          </a:xfrm>
          <a:prstGeom prst="lin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Lige forbindelse 27"/>
          <p:cNvCxnSpPr/>
          <p:nvPr/>
        </p:nvCxnSpPr>
        <p:spPr>
          <a:xfrm>
            <a:off x="7447709" y="1474827"/>
            <a:ext cx="0" cy="4529732"/>
          </a:xfrm>
          <a:prstGeom prst="lin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Lige forbindelse 27"/>
          <p:cNvCxnSpPr/>
          <p:nvPr/>
        </p:nvCxnSpPr>
        <p:spPr>
          <a:xfrm>
            <a:off x="8819927" y="1474827"/>
            <a:ext cx="0" cy="4538246"/>
          </a:xfrm>
          <a:prstGeom prst="lin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Lige forbindelse 27"/>
          <p:cNvCxnSpPr/>
          <p:nvPr/>
        </p:nvCxnSpPr>
        <p:spPr>
          <a:xfrm>
            <a:off x="10152214" y="1474828"/>
            <a:ext cx="0" cy="4493641"/>
          </a:xfrm>
          <a:prstGeom prst="lin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1" name="Rectangle 250"/>
          <p:cNvSpPr/>
          <p:nvPr/>
        </p:nvSpPr>
        <p:spPr>
          <a:xfrm>
            <a:off x="8819928" y="2011815"/>
            <a:ext cx="1332287" cy="3956654"/>
          </a:xfrm>
          <a:prstGeom prst="rect">
            <a:avLst/>
          </a:prstGeom>
          <a:solidFill>
            <a:srgbClr val="5D89BA">
              <a:alpha val="3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43" name="Pentagon 42"/>
          <p:cNvSpPr/>
          <p:nvPr/>
        </p:nvSpPr>
        <p:spPr>
          <a:xfrm>
            <a:off x="7211004" y="3680792"/>
            <a:ext cx="1896560" cy="568428"/>
          </a:xfrm>
          <a:prstGeom prst="homePlate">
            <a:avLst>
              <a:gd name="adj" fmla="val 35141"/>
            </a:avLst>
          </a:prstGeom>
          <a:gradFill rotWithShape="1">
            <a:gsLst>
              <a:gs pos="0">
                <a:srgbClr val="E6E6E6"/>
              </a:gs>
              <a:gs pos="100000">
                <a:sysClr val="window" lastClr="FFFFFF"/>
              </a:gs>
            </a:gsLst>
            <a:lin ang="16200000"/>
          </a:gradFill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r>
              <a:rPr lang="en-US" sz="1400" kern="0" dirty="0">
                <a:cs typeface="Microsoft Sans Serif" panose="020B0604020202020204" pitchFamily="34" charset="0"/>
              </a:rPr>
              <a:t>DOCUMENTATION</a:t>
            </a:r>
            <a:endParaRPr lang="da-DK" sz="1100" kern="0" dirty="0">
              <a:cs typeface="Microsoft Sans Serif" panose="020B0604020202020204" pitchFamily="34" charset="0"/>
            </a:endParaRPr>
          </a:p>
        </p:txBody>
      </p:sp>
      <p:sp>
        <p:nvSpPr>
          <p:cNvPr id="45" name="Pentagon 44"/>
          <p:cNvSpPr/>
          <p:nvPr/>
        </p:nvSpPr>
        <p:spPr>
          <a:xfrm>
            <a:off x="7208655" y="5283092"/>
            <a:ext cx="1896560" cy="568428"/>
          </a:xfrm>
          <a:prstGeom prst="homePlate">
            <a:avLst>
              <a:gd name="adj" fmla="val 35141"/>
            </a:avLst>
          </a:prstGeom>
          <a:gradFill rotWithShape="1">
            <a:gsLst>
              <a:gs pos="0">
                <a:srgbClr val="E6E6E6"/>
              </a:gs>
              <a:gs pos="100000">
                <a:sysClr val="window" lastClr="FFFFFF"/>
              </a:gs>
            </a:gsLst>
            <a:lin ang="16200000"/>
          </a:gradFill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r>
              <a:rPr lang="en-US" sz="1400" kern="0" dirty="0">
                <a:cs typeface="Microsoft Sans Serif" panose="020B0604020202020204" pitchFamily="34" charset="0"/>
              </a:rPr>
              <a:t>ROLES &amp; TRAINING</a:t>
            </a:r>
            <a:endParaRPr lang="da-DK" sz="1400" kern="0" dirty="0">
              <a:cs typeface="Microsoft Sans Serif" panose="020B0604020202020204" pitchFamily="34" charset="0"/>
            </a:endParaRPr>
          </a:p>
        </p:txBody>
      </p:sp>
      <p:sp>
        <p:nvSpPr>
          <p:cNvPr id="47" name="Billedforklaring med nedadgående pil 138"/>
          <p:cNvSpPr/>
          <p:nvPr/>
        </p:nvSpPr>
        <p:spPr>
          <a:xfrm>
            <a:off x="8824178" y="868465"/>
            <a:ext cx="1332287" cy="778094"/>
          </a:xfrm>
          <a:prstGeom prst="downArrowCallout">
            <a:avLst/>
          </a:prstGeom>
          <a:gradFill rotWithShape="1">
            <a:gsLst>
              <a:gs pos="0">
                <a:srgbClr val="E6E6E6"/>
              </a:gs>
              <a:gs pos="100000">
                <a:sysClr val="window" lastClr="FFFFFF"/>
              </a:gs>
            </a:gsLst>
            <a:lin ang="16200000"/>
          </a:gradFill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1400" dirty="0">
                <a:cs typeface="Microsoft Sans Serif" panose="020B0604020202020204" pitchFamily="34" charset="0"/>
              </a:rPr>
              <a:t>SECURITY CULTURE</a:t>
            </a:r>
            <a:endParaRPr lang="da-DK" sz="1400" kern="0" dirty="0">
              <a:solidFill>
                <a:srgbClr val="FFFFFF"/>
              </a:solidFill>
              <a:cs typeface="Microsoft Sans Serif" panose="020B0604020202020204" pitchFamily="34" charset="0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2234B57-823D-8B05-044C-F31D2C4216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Cybersecurity to BD5 Mapping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5F3DF87A-197A-1496-A0C6-36313027B2D1}"/>
              </a:ext>
            </a:extLst>
          </p:cNvPr>
          <p:cNvSpPr/>
          <p:nvPr/>
        </p:nvSpPr>
        <p:spPr>
          <a:xfrm>
            <a:off x="9364264" y="3846975"/>
            <a:ext cx="286272" cy="286333"/>
          </a:xfrm>
          <a:prstGeom prst="ellipse">
            <a:avLst/>
          </a:prstGeom>
          <a:gradFill flip="none" rotWithShape="1">
            <a:gsLst>
              <a:gs pos="0">
                <a:srgbClr val="5D89BA"/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62830DD2-D41A-8CAB-F0AC-FDEDE5A46621}"/>
              </a:ext>
            </a:extLst>
          </p:cNvPr>
          <p:cNvSpPr/>
          <p:nvPr/>
        </p:nvSpPr>
        <p:spPr>
          <a:xfrm>
            <a:off x="9371252" y="5424139"/>
            <a:ext cx="286272" cy="286333"/>
          </a:xfrm>
          <a:prstGeom prst="ellipse">
            <a:avLst/>
          </a:prstGeom>
          <a:gradFill flip="none" rotWithShape="1">
            <a:gsLst>
              <a:gs pos="0">
                <a:srgbClr val="5D89BA"/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4112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981196" y="1474448"/>
          <a:ext cx="8175356" cy="4515087"/>
        </p:xfrm>
        <a:graphic>
          <a:graphicData uri="http://schemas.openxmlformats.org/drawingml/2006/table">
            <a:tbl>
              <a:tblPr firstRow="1" firstCol="1" bandRow="1">
                <a:effectLst/>
                <a:tableStyleId>{74C1A8A3-306A-4EB7-A6B1-4F7E0EB9C5D6}</a:tableStyleId>
              </a:tblPr>
              <a:tblGrid>
                <a:gridCol w="13736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4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5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45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53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27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3206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accent1">
                              <a:tint val="3000"/>
                              <a:alpha val="95000"/>
                            </a:scheme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 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72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accent1">
                              <a:tint val="3000"/>
                              <a:alpha val="95000"/>
                            </a:scheme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BD-1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72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accent1">
                              <a:tint val="3000"/>
                              <a:alpha val="95000"/>
                            </a:scheme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BD-2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72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accent1">
                              <a:tint val="3000"/>
                              <a:alpha val="95000"/>
                            </a:scheme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BD-3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72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accent1">
                              <a:tint val="3000"/>
                              <a:alpha val="95000"/>
                            </a:scheme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BD-4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72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accent1">
                              <a:tint val="3000"/>
                              <a:alpha val="95000"/>
                            </a:scheme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BD-5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727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869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accent1">
                              <a:tint val="3000"/>
                              <a:alpha val="95000"/>
                            </a:scheme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CSP-1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7272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rgbClr val="02BBBE">
                              <a:alpha val="95000"/>
                            </a:srgb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 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rgbClr val="02BBBE">
                              <a:alpha val="95000"/>
                            </a:srgb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 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747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accent1">
                              <a:tint val="3000"/>
                              <a:alpha val="95000"/>
                            </a:scheme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CSP-2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7272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rgbClr val="02BBBE">
                              <a:alpha val="95000"/>
                            </a:srgb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 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rgbClr val="02BBBE">
                              <a:alpha val="95000"/>
                            </a:srgb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  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rgbClr val="02BBBE">
                              <a:alpha val="95000"/>
                            </a:srgb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 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56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accent1">
                              <a:tint val="3000"/>
                              <a:alpha val="95000"/>
                            </a:scheme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CSP-3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7272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rgbClr val="02BBBE">
                              <a:alpha val="95000"/>
                            </a:srgb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 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rgbClr val="02BBBE">
                              <a:alpha val="95000"/>
                            </a:srgb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 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747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accent1">
                              <a:tint val="3000"/>
                              <a:alpha val="95000"/>
                            </a:scheme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CSP-4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7272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rgbClr val="02BBBE">
                              <a:alpha val="95000"/>
                            </a:srgb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 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rgbClr val="02BBBE">
                              <a:alpha val="95000"/>
                            </a:srgb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 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rgbClr val="02BBBE">
                              <a:alpha val="95000"/>
                            </a:srgb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 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917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accent1">
                              <a:tint val="3000"/>
                              <a:alpha val="95000"/>
                            </a:scheme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CSP-5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7272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7" name="Lige forbindelse 27"/>
          <p:cNvCxnSpPr/>
          <p:nvPr/>
        </p:nvCxnSpPr>
        <p:spPr>
          <a:xfrm>
            <a:off x="4707143" y="1474828"/>
            <a:ext cx="0" cy="4493641"/>
          </a:xfrm>
          <a:prstGeom prst="lin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Lige forbindelse 27"/>
          <p:cNvCxnSpPr/>
          <p:nvPr/>
        </p:nvCxnSpPr>
        <p:spPr>
          <a:xfrm>
            <a:off x="6083886" y="1474828"/>
            <a:ext cx="0" cy="4493641"/>
          </a:xfrm>
          <a:prstGeom prst="lin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Lige forbindelse 27"/>
          <p:cNvCxnSpPr/>
          <p:nvPr/>
        </p:nvCxnSpPr>
        <p:spPr>
          <a:xfrm>
            <a:off x="3356237" y="1474828"/>
            <a:ext cx="0" cy="4493641"/>
          </a:xfrm>
          <a:prstGeom prst="lin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Lige forbindelse 27"/>
          <p:cNvCxnSpPr/>
          <p:nvPr/>
        </p:nvCxnSpPr>
        <p:spPr>
          <a:xfrm>
            <a:off x="7447709" y="1474827"/>
            <a:ext cx="0" cy="4510682"/>
          </a:xfrm>
          <a:prstGeom prst="lin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Lige forbindelse 27"/>
          <p:cNvCxnSpPr/>
          <p:nvPr/>
        </p:nvCxnSpPr>
        <p:spPr>
          <a:xfrm>
            <a:off x="8819927" y="1474827"/>
            <a:ext cx="0" cy="4538246"/>
          </a:xfrm>
          <a:prstGeom prst="lin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Lige forbindelse 27"/>
          <p:cNvCxnSpPr/>
          <p:nvPr/>
        </p:nvCxnSpPr>
        <p:spPr>
          <a:xfrm>
            <a:off x="10152214" y="1474828"/>
            <a:ext cx="0" cy="4493641"/>
          </a:xfrm>
          <a:prstGeom prst="lin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1" name="Rectangle 250"/>
          <p:cNvSpPr/>
          <p:nvPr/>
        </p:nvSpPr>
        <p:spPr>
          <a:xfrm>
            <a:off x="3356239" y="2011815"/>
            <a:ext cx="6795975" cy="3956654"/>
          </a:xfrm>
          <a:prstGeom prst="rect">
            <a:avLst/>
          </a:prstGeom>
          <a:solidFill>
            <a:srgbClr val="5D89BA">
              <a:alpha val="3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E4E5269-DD50-2E3F-6997-9084CFAB1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Overall Business Drivers and Cybersecurity Mapping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D43F945B-A2ED-9842-AC6C-D49D5F07124F}"/>
              </a:ext>
            </a:extLst>
          </p:cNvPr>
          <p:cNvSpPr/>
          <p:nvPr/>
        </p:nvSpPr>
        <p:spPr>
          <a:xfrm>
            <a:off x="3836642" y="5379188"/>
            <a:ext cx="286272" cy="286333"/>
          </a:xfrm>
          <a:prstGeom prst="ellipse">
            <a:avLst/>
          </a:prstGeom>
          <a:gradFill flip="none" rotWithShape="1">
            <a:gsLst>
              <a:gs pos="0">
                <a:srgbClr val="5D89BA"/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60AFE1E0-9B10-7B49-5D7C-AF0AB45F1A2F}"/>
              </a:ext>
            </a:extLst>
          </p:cNvPr>
          <p:cNvSpPr/>
          <p:nvPr/>
        </p:nvSpPr>
        <p:spPr>
          <a:xfrm>
            <a:off x="3855447" y="3850640"/>
            <a:ext cx="286272" cy="286333"/>
          </a:xfrm>
          <a:prstGeom prst="ellipse">
            <a:avLst/>
          </a:prstGeom>
          <a:gradFill flip="none" rotWithShape="1">
            <a:gsLst>
              <a:gs pos="0">
                <a:srgbClr val="5D89BA"/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9F201D4D-0952-EEB7-6063-E90A3D29464A}"/>
              </a:ext>
            </a:extLst>
          </p:cNvPr>
          <p:cNvSpPr/>
          <p:nvPr/>
        </p:nvSpPr>
        <p:spPr>
          <a:xfrm>
            <a:off x="3836642" y="4614914"/>
            <a:ext cx="286272" cy="286333"/>
          </a:xfrm>
          <a:prstGeom prst="ellipse">
            <a:avLst/>
          </a:prstGeom>
          <a:gradFill flip="none" rotWithShape="1">
            <a:gsLst>
              <a:gs pos="0">
                <a:srgbClr val="5D89BA"/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B753327B-8EE8-386D-C786-DD5BEA61ED63}"/>
              </a:ext>
            </a:extLst>
          </p:cNvPr>
          <p:cNvSpPr/>
          <p:nvPr/>
        </p:nvSpPr>
        <p:spPr>
          <a:xfrm>
            <a:off x="5232370" y="2245444"/>
            <a:ext cx="286272" cy="286333"/>
          </a:xfrm>
          <a:prstGeom prst="ellipse">
            <a:avLst/>
          </a:prstGeom>
          <a:gradFill flip="none" rotWithShape="1">
            <a:gsLst>
              <a:gs pos="0">
                <a:srgbClr val="5D89BA"/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C648BD7-B749-1268-7CEB-EFCE908014BA}"/>
              </a:ext>
            </a:extLst>
          </p:cNvPr>
          <p:cNvSpPr/>
          <p:nvPr/>
        </p:nvSpPr>
        <p:spPr>
          <a:xfrm>
            <a:off x="5230151" y="3043887"/>
            <a:ext cx="286272" cy="286333"/>
          </a:xfrm>
          <a:prstGeom prst="ellipse">
            <a:avLst/>
          </a:prstGeom>
          <a:gradFill flip="none" rotWithShape="1">
            <a:gsLst>
              <a:gs pos="0">
                <a:srgbClr val="5D89BA"/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3CC50D39-7AE4-B1DA-E063-00099623FC5D}"/>
              </a:ext>
            </a:extLst>
          </p:cNvPr>
          <p:cNvSpPr/>
          <p:nvPr/>
        </p:nvSpPr>
        <p:spPr>
          <a:xfrm>
            <a:off x="5229499" y="3842330"/>
            <a:ext cx="286272" cy="286333"/>
          </a:xfrm>
          <a:prstGeom prst="ellipse">
            <a:avLst/>
          </a:prstGeom>
          <a:gradFill flip="none" rotWithShape="1">
            <a:gsLst>
              <a:gs pos="0">
                <a:srgbClr val="5D89BA"/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44B94D6E-46B3-1476-5C5A-0D4AE46DEB59}"/>
              </a:ext>
            </a:extLst>
          </p:cNvPr>
          <p:cNvSpPr/>
          <p:nvPr/>
        </p:nvSpPr>
        <p:spPr>
          <a:xfrm>
            <a:off x="5225605" y="5424139"/>
            <a:ext cx="286272" cy="286333"/>
          </a:xfrm>
          <a:prstGeom prst="ellipse">
            <a:avLst/>
          </a:prstGeom>
          <a:gradFill flip="none" rotWithShape="1">
            <a:gsLst>
              <a:gs pos="0">
                <a:srgbClr val="5D89BA"/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10D9A79-271A-49A4-4768-F6C96C65519A}"/>
              </a:ext>
            </a:extLst>
          </p:cNvPr>
          <p:cNvSpPr/>
          <p:nvPr/>
        </p:nvSpPr>
        <p:spPr>
          <a:xfrm>
            <a:off x="6626859" y="2245444"/>
            <a:ext cx="286272" cy="286333"/>
          </a:xfrm>
          <a:prstGeom prst="ellipse">
            <a:avLst/>
          </a:prstGeom>
          <a:gradFill flip="none" rotWithShape="1">
            <a:gsLst>
              <a:gs pos="0">
                <a:srgbClr val="5D89BA"/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2D9AB8F7-E909-B787-0C35-64B7C406E09B}"/>
              </a:ext>
            </a:extLst>
          </p:cNvPr>
          <p:cNvSpPr/>
          <p:nvPr/>
        </p:nvSpPr>
        <p:spPr>
          <a:xfrm>
            <a:off x="6627760" y="3037537"/>
            <a:ext cx="286272" cy="286333"/>
          </a:xfrm>
          <a:prstGeom prst="ellipse">
            <a:avLst/>
          </a:prstGeom>
          <a:gradFill flip="none" rotWithShape="1">
            <a:gsLst>
              <a:gs pos="0">
                <a:srgbClr val="5D89BA"/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0ABCC69F-CBE6-C04D-6C0F-D4429CF79BC4}"/>
              </a:ext>
            </a:extLst>
          </p:cNvPr>
          <p:cNvSpPr/>
          <p:nvPr/>
        </p:nvSpPr>
        <p:spPr>
          <a:xfrm>
            <a:off x="6617564" y="3829630"/>
            <a:ext cx="286272" cy="286333"/>
          </a:xfrm>
          <a:prstGeom prst="ellipse">
            <a:avLst/>
          </a:prstGeom>
          <a:gradFill flip="none" rotWithShape="1">
            <a:gsLst>
              <a:gs pos="0">
                <a:srgbClr val="5D89BA"/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469BF601-2A0C-A651-0588-524BEE6B2356}"/>
              </a:ext>
            </a:extLst>
          </p:cNvPr>
          <p:cNvSpPr/>
          <p:nvPr/>
        </p:nvSpPr>
        <p:spPr>
          <a:xfrm>
            <a:off x="7970717" y="2245444"/>
            <a:ext cx="286272" cy="286333"/>
          </a:xfrm>
          <a:prstGeom prst="ellipse">
            <a:avLst/>
          </a:prstGeom>
          <a:gradFill flip="none" rotWithShape="1">
            <a:gsLst>
              <a:gs pos="0">
                <a:srgbClr val="5D89BA"/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FF4C06EE-D62A-4E64-E870-730BAC80822E}"/>
              </a:ext>
            </a:extLst>
          </p:cNvPr>
          <p:cNvSpPr/>
          <p:nvPr/>
        </p:nvSpPr>
        <p:spPr>
          <a:xfrm>
            <a:off x="7990682" y="3050237"/>
            <a:ext cx="286272" cy="286333"/>
          </a:xfrm>
          <a:prstGeom prst="ellipse">
            <a:avLst/>
          </a:prstGeom>
          <a:gradFill flip="none" rotWithShape="1">
            <a:gsLst>
              <a:gs pos="0">
                <a:srgbClr val="5D89BA"/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AB2023DA-81D9-AAA0-C1F1-A5C9F96348D9}"/>
              </a:ext>
            </a:extLst>
          </p:cNvPr>
          <p:cNvSpPr/>
          <p:nvPr/>
        </p:nvSpPr>
        <p:spPr>
          <a:xfrm>
            <a:off x="7988467" y="3807725"/>
            <a:ext cx="286272" cy="286333"/>
          </a:xfrm>
          <a:prstGeom prst="ellipse">
            <a:avLst/>
          </a:prstGeom>
          <a:gradFill flip="none" rotWithShape="1">
            <a:gsLst>
              <a:gs pos="0">
                <a:srgbClr val="5D89BA"/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A9F5F7D7-27AA-8B9F-8302-14FCA482B8DF}"/>
              </a:ext>
            </a:extLst>
          </p:cNvPr>
          <p:cNvSpPr/>
          <p:nvPr/>
        </p:nvSpPr>
        <p:spPr>
          <a:xfrm>
            <a:off x="9364264" y="3846975"/>
            <a:ext cx="286272" cy="286333"/>
          </a:xfrm>
          <a:prstGeom prst="ellipse">
            <a:avLst/>
          </a:prstGeom>
          <a:gradFill flip="none" rotWithShape="1">
            <a:gsLst>
              <a:gs pos="0">
                <a:srgbClr val="5D89BA"/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52A79F4-6523-E1F1-9FF3-D950CE7BF7CE}"/>
              </a:ext>
            </a:extLst>
          </p:cNvPr>
          <p:cNvSpPr/>
          <p:nvPr/>
        </p:nvSpPr>
        <p:spPr>
          <a:xfrm>
            <a:off x="9371252" y="5424139"/>
            <a:ext cx="286272" cy="286333"/>
          </a:xfrm>
          <a:prstGeom prst="ellipse">
            <a:avLst/>
          </a:prstGeom>
          <a:gradFill flip="none" rotWithShape="1">
            <a:gsLst>
              <a:gs pos="0">
                <a:srgbClr val="5D89BA"/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394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Current business drivers (or BDs)</a:t>
            </a:r>
          </a:p>
          <a:p>
            <a:pPr marL="457200" lvl="1" indent="0">
              <a:buNone/>
            </a:pPr>
            <a:endParaRPr lang="en-US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lvl="1" fontAlgn="ctr">
              <a:spcBef>
                <a:spcPts val="0"/>
              </a:spcBef>
              <a:buFont typeface="Arial" pitchFamily="34" charset="0"/>
              <a:buChar char="•"/>
            </a:pPr>
            <a:r>
              <a:rPr lang="en-US" sz="2800" dirty="0"/>
              <a:t>(BD-1) Expanding product offering</a:t>
            </a:r>
          </a:p>
          <a:p>
            <a:pPr marL="0" lvl="1" fontAlgn="ctr">
              <a:spcBef>
                <a:spcPts val="0"/>
              </a:spcBef>
              <a:buFont typeface="Arial" pitchFamily="34" charset="0"/>
              <a:buChar char="•"/>
            </a:pPr>
            <a:r>
              <a:rPr lang="en-US" sz="2800" dirty="0"/>
              <a:t>(BD-2) Identify integration partners</a:t>
            </a:r>
          </a:p>
          <a:p>
            <a:pPr marL="0" lvl="1" fontAlgn="ctr">
              <a:spcBef>
                <a:spcPts val="0"/>
              </a:spcBef>
              <a:buFont typeface="Arial" pitchFamily="34" charset="0"/>
              <a:buChar char="•"/>
            </a:pPr>
            <a:r>
              <a:rPr lang="en-US" sz="2800" dirty="0"/>
              <a:t>(BD-3) Onboarding new brands</a:t>
            </a:r>
          </a:p>
          <a:p>
            <a:pPr marL="0" lvl="1" fontAlgn="ctr">
              <a:spcBef>
                <a:spcPts val="0"/>
              </a:spcBef>
              <a:buFont typeface="Arial" pitchFamily="34" charset="0"/>
              <a:buChar char="•"/>
            </a:pPr>
            <a:r>
              <a:rPr lang="en-US" sz="2800" dirty="0"/>
              <a:t>(BD-4) Increasing land and expansion</a:t>
            </a:r>
          </a:p>
          <a:p>
            <a:pPr marL="0" lvl="1" fontAlgn="ctr">
              <a:spcBef>
                <a:spcPts val="0"/>
              </a:spcBef>
              <a:buFont typeface="Arial" pitchFamily="34" charset="0"/>
              <a:buChar char="•"/>
            </a:pPr>
            <a:r>
              <a:rPr lang="en-US" sz="2800" dirty="0"/>
              <a:t>(BD-5) Cultivating a good security culture</a:t>
            </a:r>
          </a:p>
        </p:txBody>
      </p:sp>
      <p:sp>
        <p:nvSpPr>
          <p:cNvPr id="7" name="AutoShape 2" descr="https://wiki.cbmain.clarabridge.com/wiki/download/attachments/26837073/clarabridge_logo.png?version=1&amp;modificationDate=1369082693000&amp;api=v2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AutoShape 4" descr="https://wiki.cbmain.clarabridge.com/wiki/download/attachments/26837073/clarabridge_logo.png?version=1&amp;modificationDate=1369082693000&amp;api=v2"/>
          <p:cNvSpPr>
            <a:spLocks noChangeAspect="1" noChangeArrowheads="1"/>
          </p:cNvSpPr>
          <p:nvPr/>
        </p:nvSpPr>
        <p:spPr bwMode="auto">
          <a:xfrm>
            <a:off x="1831975" y="79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E4FB02D-1925-3B99-94C8-DE00EE4A66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Business Drivers</a:t>
            </a:r>
          </a:p>
        </p:txBody>
      </p:sp>
    </p:spTree>
    <p:extLst>
      <p:ext uri="{BB962C8B-B14F-4D97-AF65-F5344CB8AC3E}">
        <p14:creationId xmlns:p14="http://schemas.microsoft.com/office/powerpoint/2010/main" val="13359846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Cybersecurity priorities (CSP)</a:t>
            </a:r>
          </a:p>
          <a:p>
            <a:pPr lvl="1"/>
            <a:endParaRPr lang="en-US" dirty="0"/>
          </a:p>
          <a:p>
            <a:pPr marL="0" lvl="1" fontAlgn="ctr">
              <a:spcBef>
                <a:spcPts val="0"/>
              </a:spcBef>
              <a:buFont typeface="Arial" pitchFamily="34" charset="0"/>
              <a:buChar char="•"/>
            </a:pPr>
            <a:r>
              <a:rPr lang="en-US" sz="2800" dirty="0"/>
              <a:t>(CSP-1) Streamlining security processes in support of expanding product offerings</a:t>
            </a:r>
          </a:p>
          <a:p>
            <a:pPr marL="0" lvl="1" fontAlgn="ctr">
              <a:spcBef>
                <a:spcPts val="0"/>
              </a:spcBef>
              <a:buFont typeface="Arial" pitchFamily="34" charset="0"/>
              <a:buChar char="•"/>
            </a:pPr>
            <a:r>
              <a:rPr lang="en-US" sz="2800" dirty="0"/>
              <a:t>(CSP-2) Certifications</a:t>
            </a:r>
          </a:p>
          <a:p>
            <a:pPr marL="0" lvl="1" fontAlgn="ctr">
              <a:spcBef>
                <a:spcPts val="0"/>
              </a:spcBef>
              <a:buFont typeface="Arial" pitchFamily="34" charset="0"/>
              <a:buChar char="•"/>
            </a:pPr>
            <a:r>
              <a:rPr lang="en-US" sz="2800" dirty="0"/>
              <a:t>(CSP-3) Security Program, Policies, Processes and Documentation.</a:t>
            </a:r>
          </a:p>
          <a:p>
            <a:pPr marL="0" lvl="1" fontAlgn="ctr">
              <a:spcBef>
                <a:spcPts val="0"/>
              </a:spcBef>
              <a:buFont typeface="Arial" pitchFamily="34" charset="0"/>
              <a:buChar char="•"/>
            </a:pPr>
            <a:r>
              <a:rPr lang="en-US" sz="2800" dirty="0"/>
              <a:t>(CSP-4) Developing BCP/DRP</a:t>
            </a:r>
          </a:p>
          <a:p>
            <a:pPr marL="0" lvl="1" fontAlgn="ctr">
              <a:spcBef>
                <a:spcPts val="0"/>
              </a:spcBef>
              <a:buFont typeface="Arial" pitchFamily="34" charset="0"/>
              <a:buChar char="•"/>
            </a:pPr>
            <a:r>
              <a:rPr lang="en-US" sz="2800" dirty="0"/>
              <a:t>(CSP-5) Establishing security roles and training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4736C0B-C8D9-DFCC-4019-E940535AF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Cybersecurity Priorities</a:t>
            </a:r>
          </a:p>
        </p:txBody>
      </p:sp>
    </p:spTree>
    <p:extLst>
      <p:ext uri="{BB962C8B-B14F-4D97-AF65-F5344CB8AC3E}">
        <p14:creationId xmlns:p14="http://schemas.microsoft.com/office/powerpoint/2010/main" val="2797452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fontAlgn="ctr">
              <a:spcBef>
                <a:spcPts val="0"/>
              </a:spcBef>
            </a:pPr>
            <a:r>
              <a:rPr lang="en-US" dirty="0"/>
              <a:t>(CSP-1) Streamlining security processes in support of expanding product offerings</a:t>
            </a:r>
          </a:p>
          <a:p>
            <a:pPr marL="457200" lvl="1" fontAlgn="ctr">
              <a:spcBef>
                <a:spcPts val="0"/>
              </a:spcBef>
            </a:pPr>
            <a:r>
              <a:rPr lang="en-US" dirty="0"/>
              <a:t>Review existing contracts for security language to develop minimum security standards.</a:t>
            </a:r>
          </a:p>
          <a:p>
            <a:pPr marL="457200" lvl="1" fontAlgn="ctr">
              <a:spcBef>
                <a:spcPts val="0"/>
              </a:spcBef>
            </a:pPr>
            <a:r>
              <a:rPr lang="en-US" dirty="0"/>
              <a:t>Develop a security questionnaire database to aid with RFP requests</a:t>
            </a:r>
          </a:p>
          <a:p>
            <a:pPr marL="0" indent="0" fontAlgn="ctr">
              <a:spcBef>
                <a:spcPts val="0"/>
              </a:spcBef>
              <a:buNone/>
            </a:pPr>
            <a:endParaRPr lang="en-US" dirty="0"/>
          </a:p>
          <a:p>
            <a:pPr marL="0" fontAlgn="ctr">
              <a:spcBef>
                <a:spcPts val="0"/>
              </a:spcBef>
            </a:pPr>
            <a:r>
              <a:rPr lang="en-US" dirty="0"/>
              <a:t>(CSP-2) Certifications </a:t>
            </a:r>
          </a:p>
          <a:p>
            <a:pPr marL="457200" lvl="1" fontAlgn="ctr">
              <a:spcBef>
                <a:spcPts val="0"/>
              </a:spcBef>
            </a:pPr>
            <a:r>
              <a:rPr lang="en-US" dirty="0"/>
              <a:t>Short-term (12-18 months) – ISO 27001</a:t>
            </a:r>
          </a:p>
          <a:p>
            <a:pPr marL="457200" lvl="1" fontAlgn="ctr">
              <a:spcBef>
                <a:spcPts val="0"/>
              </a:spcBef>
            </a:pPr>
            <a:r>
              <a:rPr lang="en-US" dirty="0"/>
              <a:t>Mid-term (18-36 months) – HITRUST, PCI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E8BCE4A-4147-29B6-FAD1-10290740B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Cybersecurity Priorities with Tasks</a:t>
            </a:r>
          </a:p>
        </p:txBody>
      </p:sp>
    </p:spTree>
    <p:extLst>
      <p:ext uri="{BB962C8B-B14F-4D97-AF65-F5344CB8AC3E}">
        <p14:creationId xmlns:p14="http://schemas.microsoft.com/office/powerpoint/2010/main" val="2104318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fontAlgn="ctr">
              <a:spcBef>
                <a:spcPts val="0"/>
              </a:spcBef>
            </a:pPr>
            <a:r>
              <a:rPr lang="en-US" dirty="0"/>
              <a:t>(CSP-3) Security Program, Policies, Processes and Documentation.</a:t>
            </a:r>
          </a:p>
          <a:p>
            <a:pPr marL="457200" lvl="1" fontAlgn="ctr">
              <a:spcBef>
                <a:spcPts val="0"/>
              </a:spcBef>
            </a:pPr>
            <a:r>
              <a:rPr lang="en-US" dirty="0"/>
              <a:t>Overview of SaaS &amp; cloud security, controls for privacy and data protection</a:t>
            </a:r>
          </a:p>
          <a:p>
            <a:pPr marL="457200" lvl="1" fontAlgn="ctr">
              <a:spcBef>
                <a:spcPts val="0"/>
              </a:spcBef>
            </a:pPr>
            <a:r>
              <a:rPr lang="en-US" dirty="0"/>
              <a:t>Identify and socialize server hardening standards (e.g., CIS)</a:t>
            </a:r>
          </a:p>
          <a:p>
            <a:pPr marL="457200" lvl="1" fontAlgn="ctr">
              <a:spcBef>
                <a:spcPts val="0"/>
              </a:spcBef>
            </a:pPr>
            <a:r>
              <a:rPr lang="en-US" dirty="0"/>
              <a:t>Evaluate customer requirements and map to audit</a:t>
            </a:r>
          </a:p>
          <a:p>
            <a:pPr marL="457200" lvl="1" fontAlgn="ctr">
              <a:spcBef>
                <a:spcPts val="0"/>
              </a:spcBef>
            </a:pPr>
            <a:r>
              <a:rPr lang="en-US" dirty="0"/>
              <a:t>Implement vulnerability management software on all SaaS systems</a:t>
            </a:r>
          </a:p>
          <a:p>
            <a:pPr marL="0" indent="0" fontAlgn="ctr">
              <a:spcBef>
                <a:spcPts val="0"/>
              </a:spcBef>
              <a:buNone/>
            </a:pPr>
            <a:endParaRPr lang="en-US" dirty="0"/>
          </a:p>
          <a:p>
            <a:pPr marL="0" fontAlgn="ctr">
              <a:spcBef>
                <a:spcPts val="0"/>
              </a:spcBef>
            </a:pPr>
            <a:r>
              <a:rPr lang="en-US" dirty="0"/>
              <a:t>(CSP-4) Establishing security roles and training</a:t>
            </a:r>
          </a:p>
          <a:p>
            <a:pPr marL="457200" lvl="1" fontAlgn="ctr">
              <a:spcBef>
                <a:spcPts val="0"/>
              </a:spcBef>
            </a:pPr>
            <a:r>
              <a:rPr lang="en-US" dirty="0"/>
              <a:t>Complete a BCP</a:t>
            </a:r>
          </a:p>
          <a:p>
            <a:pPr marL="457200" lvl="1" fontAlgn="ctr">
              <a:spcBef>
                <a:spcPts val="0"/>
              </a:spcBef>
            </a:pPr>
            <a:r>
              <a:rPr lang="en-US" dirty="0"/>
              <a:t>Create a DR plan</a:t>
            </a:r>
          </a:p>
          <a:p>
            <a:pPr marL="457200" lvl="1" fontAlgn="ctr">
              <a:spcBef>
                <a:spcPts val="0"/>
              </a:spcBef>
            </a:pPr>
            <a:r>
              <a:rPr lang="en-US" dirty="0"/>
              <a:t>Identify backup data center (100+ miles from primary)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E8BCE4A-4147-29B6-FAD1-10290740B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Cybersecurity Priorities with Tasks (Cont’d)</a:t>
            </a:r>
          </a:p>
        </p:txBody>
      </p:sp>
    </p:spTree>
    <p:extLst>
      <p:ext uri="{BB962C8B-B14F-4D97-AF65-F5344CB8AC3E}">
        <p14:creationId xmlns:p14="http://schemas.microsoft.com/office/powerpoint/2010/main" val="1736562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fontAlgn="ctr">
              <a:spcBef>
                <a:spcPts val="0"/>
              </a:spcBef>
            </a:pPr>
            <a:r>
              <a:rPr lang="en-US" dirty="0"/>
              <a:t>(CSP-5) Establishing security roles and training.</a:t>
            </a:r>
          </a:p>
          <a:p>
            <a:pPr marL="457200" lvl="1" fontAlgn="ctr">
              <a:spcBef>
                <a:spcPts val="0"/>
              </a:spcBef>
            </a:pPr>
            <a:r>
              <a:rPr lang="en-US" dirty="0"/>
              <a:t>Create a security policy.</a:t>
            </a:r>
          </a:p>
          <a:p>
            <a:pPr marL="457200" lvl="1" fontAlgn="ctr">
              <a:spcBef>
                <a:spcPts val="0"/>
              </a:spcBef>
            </a:pPr>
            <a:r>
              <a:rPr lang="en-US" dirty="0"/>
              <a:t>Design and conduct security training.</a:t>
            </a:r>
          </a:p>
          <a:p>
            <a:pPr marL="457200" lvl="1" fontAlgn="ctr">
              <a:spcBef>
                <a:spcPts val="0"/>
              </a:spcBef>
            </a:pPr>
            <a:r>
              <a:rPr lang="en-US" dirty="0"/>
              <a:t>Develop a role-based job description to include security.</a:t>
            </a:r>
          </a:p>
          <a:p>
            <a:pPr marL="457200" lvl="1" fontAlgn="ctr">
              <a:spcBef>
                <a:spcPts val="0"/>
              </a:spcBef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E8BCE4A-4147-29B6-FAD1-10290740B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Cybersecurity Priorities with Tasks (Cont’d)</a:t>
            </a:r>
          </a:p>
        </p:txBody>
      </p:sp>
    </p:spTree>
    <p:extLst>
      <p:ext uri="{BB962C8B-B14F-4D97-AF65-F5344CB8AC3E}">
        <p14:creationId xmlns:p14="http://schemas.microsoft.com/office/powerpoint/2010/main" val="1884377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981196" y="1474448"/>
          <a:ext cx="8175356" cy="4515087"/>
        </p:xfrm>
        <a:graphic>
          <a:graphicData uri="http://schemas.openxmlformats.org/drawingml/2006/table">
            <a:tbl>
              <a:tblPr firstRow="1" firstCol="1" bandRow="1">
                <a:effectLst/>
                <a:tableStyleId>{74C1A8A3-306A-4EB7-A6B1-4F7E0EB9C5D6}</a:tableStyleId>
              </a:tblPr>
              <a:tblGrid>
                <a:gridCol w="13736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4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5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45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53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27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3206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accent1">
                              <a:tint val="3000"/>
                              <a:alpha val="95000"/>
                            </a:scheme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 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72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accent1">
                              <a:tint val="3000"/>
                              <a:alpha val="95000"/>
                            </a:scheme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BD-1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72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accent1">
                              <a:tint val="3000"/>
                              <a:alpha val="95000"/>
                            </a:scheme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BD-2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72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accent1">
                              <a:tint val="3000"/>
                              <a:alpha val="95000"/>
                            </a:scheme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BD-3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72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accent1">
                              <a:tint val="3000"/>
                              <a:alpha val="95000"/>
                            </a:scheme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BD-4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72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accent1">
                              <a:tint val="3000"/>
                              <a:alpha val="95000"/>
                            </a:scheme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BD-5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727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869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accent1">
                              <a:tint val="3000"/>
                              <a:alpha val="95000"/>
                            </a:scheme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CSP-1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7272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rgbClr val="02BBBE">
                              <a:alpha val="95000"/>
                            </a:srgb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 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rgbClr val="02BBBE">
                              <a:alpha val="95000"/>
                            </a:srgb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 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747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accent1">
                              <a:tint val="3000"/>
                              <a:alpha val="95000"/>
                            </a:scheme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CSP-2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7272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rgbClr val="02BBBE">
                              <a:alpha val="95000"/>
                            </a:srgb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 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rgbClr val="02BBBE">
                              <a:alpha val="95000"/>
                            </a:srgb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  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rgbClr val="02BBBE">
                              <a:alpha val="95000"/>
                            </a:srgb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 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56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accent1">
                              <a:tint val="3000"/>
                              <a:alpha val="95000"/>
                            </a:scheme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CSP-3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7272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rgbClr val="02BBBE">
                              <a:alpha val="95000"/>
                            </a:srgb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 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rgbClr val="02BBBE">
                              <a:alpha val="95000"/>
                            </a:srgb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 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747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accent1">
                              <a:tint val="3000"/>
                              <a:alpha val="95000"/>
                            </a:scheme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CSP-4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7272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rgbClr val="02BBBE">
                              <a:alpha val="95000"/>
                            </a:srgb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 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rgbClr val="02BBBE">
                              <a:alpha val="95000"/>
                            </a:srgb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 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rgbClr val="02BBBE">
                              <a:alpha val="95000"/>
                            </a:srgb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 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917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accent1">
                              <a:tint val="3000"/>
                              <a:alpha val="95000"/>
                            </a:scheme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CSP-5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7272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7" name="Lige forbindelse 27"/>
          <p:cNvCxnSpPr/>
          <p:nvPr/>
        </p:nvCxnSpPr>
        <p:spPr>
          <a:xfrm>
            <a:off x="4707143" y="1474828"/>
            <a:ext cx="0" cy="4493641"/>
          </a:xfrm>
          <a:prstGeom prst="lin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Lige forbindelse 27"/>
          <p:cNvCxnSpPr/>
          <p:nvPr/>
        </p:nvCxnSpPr>
        <p:spPr>
          <a:xfrm>
            <a:off x="6083886" y="1474828"/>
            <a:ext cx="0" cy="4493641"/>
          </a:xfrm>
          <a:prstGeom prst="lin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Lige forbindelse 27"/>
          <p:cNvCxnSpPr/>
          <p:nvPr/>
        </p:nvCxnSpPr>
        <p:spPr>
          <a:xfrm>
            <a:off x="3356237" y="1474828"/>
            <a:ext cx="0" cy="4493641"/>
          </a:xfrm>
          <a:prstGeom prst="lin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Lige forbindelse 27"/>
          <p:cNvCxnSpPr/>
          <p:nvPr/>
        </p:nvCxnSpPr>
        <p:spPr>
          <a:xfrm>
            <a:off x="7447709" y="1474827"/>
            <a:ext cx="0" cy="4529732"/>
          </a:xfrm>
          <a:prstGeom prst="lin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Lige forbindelse 27"/>
          <p:cNvCxnSpPr/>
          <p:nvPr/>
        </p:nvCxnSpPr>
        <p:spPr>
          <a:xfrm>
            <a:off x="8819927" y="1474827"/>
            <a:ext cx="0" cy="4538246"/>
          </a:xfrm>
          <a:prstGeom prst="lin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Lige forbindelse 27"/>
          <p:cNvCxnSpPr/>
          <p:nvPr/>
        </p:nvCxnSpPr>
        <p:spPr>
          <a:xfrm>
            <a:off x="10152214" y="1474828"/>
            <a:ext cx="0" cy="4493641"/>
          </a:xfrm>
          <a:prstGeom prst="lin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1" name="Rectangle 250"/>
          <p:cNvSpPr/>
          <p:nvPr/>
        </p:nvSpPr>
        <p:spPr>
          <a:xfrm>
            <a:off x="3356239" y="2011815"/>
            <a:ext cx="1350905" cy="3956654"/>
          </a:xfrm>
          <a:prstGeom prst="rect">
            <a:avLst/>
          </a:prstGeom>
          <a:solidFill>
            <a:srgbClr val="5D89BA">
              <a:alpha val="3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cs typeface="Microsoft Sans Serif" panose="020B0604020202020204" pitchFamily="34" charset="0"/>
            </a:endParaRPr>
          </a:p>
        </p:txBody>
      </p:sp>
      <p:sp>
        <p:nvSpPr>
          <p:cNvPr id="41" name="Billedforklaring med nedadgående pil 138"/>
          <p:cNvSpPr/>
          <p:nvPr/>
        </p:nvSpPr>
        <p:spPr>
          <a:xfrm>
            <a:off x="3377148" y="868465"/>
            <a:ext cx="1350904" cy="778094"/>
          </a:xfrm>
          <a:prstGeom prst="downArrowCallout">
            <a:avLst/>
          </a:prstGeom>
          <a:gradFill rotWithShape="1">
            <a:gsLst>
              <a:gs pos="0">
                <a:srgbClr val="E6E6E6"/>
              </a:gs>
              <a:gs pos="100000">
                <a:sysClr val="window" lastClr="FFFFFF"/>
              </a:gs>
            </a:gsLst>
            <a:lin ang="16200000"/>
          </a:gradFill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1400" dirty="0">
                <a:cs typeface="Microsoft Sans Serif" panose="020B0604020202020204" pitchFamily="34" charset="0"/>
              </a:rPr>
              <a:t>EXPAND PRODUCT</a:t>
            </a:r>
            <a:endParaRPr lang="da-DK" sz="1400" kern="0" dirty="0">
              <a:solidFill>
                <a:srgbClr val="FFFFFF"/>
              </a:solidFill>
              <a:cs typeface="Microsoft Sans Serif" panose="020B0604020202020204" pitchFamily="34" charset="0"/>
            </a:endParaRPr>
          </a:p>
        </p:txBody>
      </p:sp>
      <p:sp>
        <p:nvSpPr>
          <p:cNvPr id="43" name="Pentagon 42"/>
          <p:cNvSpPr/>
          <p:nvPr/>
        </p:nvSpPr>
        <p:spPr>
          <a:xfrm>
            <a:off x="1705554" y="3683151"/>
            <a:ext cx="1896560" cy="568428"/>
          </a:xfrm>
          <a:prstGeom prst="homePlate">
            <a:avLst>
              <a:gd name="adj" fmla="val 35141"/>
            </a:avLst>
          </a:prstGeom>
          <a:gradFill rotWithShape="1">
            <a:gsLst>
              <a:gs pos="0">
                <a:srgbClr val="E6E6E6"/>
              </a:gs>
              <a:gs pos="100000">
                <a:sysClr val="window" lastClr="FFFFFF"/>
              </a:gs>
            </a:gsLst>
            <a:lin ang="16200000"/>
          </a:gradFill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r>
              <a:rPr lang="en-US" sz="1400" kern="0" dirty="0">
                <a:cs typeface="Microsoft Sans Serif" panose="020B0604020202020204" pitchFamily="34" charset="0"/>
              </a:rPr>
              <a:t>DOCUMENTATION</a:t>
            </a:r>
            <a:endParaRPr lang="da-DK" sz="1100" kern="0" dirty="0">
              <a:cs typeface="Microsoft Sans Serif" panose="020B0604020202020204" pitchFamily="34" charset="0"/>
            </a:endParaRPr>
          </a:p>
        </p:txBody>
      </p:sp>
      <p:sp>
        <p:nvSpPr>
          <p:cNvPr id="45" name="Pentagon 44"/>
          <p:cNvSpPr/>
          <p:nvPr/>
        </p:nvSpPr>
        <p:spPr>
          <a:xfrm>
            <a:off x="1703205" y="5283092"/>
            <a:ext cx="1896560" cy="568428"/>
          </a:xfrm>
          <a:prstGeom prst="homePlate">
            <a:avLst>
              <a:gd name="adj" fmla="val 35141"/>
            </a:avLst>
          </a:prstGeom>
          <a:gradFill rotWithShape="1">
            <a:gsLst>
              <a:gs pos="0">
                <a:srgbClr val="E6E6E6"/>
              </a:gs>
              <a:gs pos="100000">
                <a:sysClr val="window" lastClr="FFFFFF"/>
              </a:gs>
            </a:gsLst>
            <a:lin ang="16200000"/>
          </a:gradFill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r>
              <a:rPr lang="en-US" sz="1400" kern="0" dirty="0">
                <a:cs typeface="Microsoft Sans Serif" panose="020B0604020202020204" pitchFamily="34" charset="0"/>
              </a:rPr>
              <a:t>ROLES &amp; TRAINING</a:t>
            </a:r>
            <a:endParaRPr lang="da-DK" sz="1400" kern="0" dirty="0">
              <a:cs typeface="Microsoft Sans Serif" panose="020B0604020202020204" pitchFamily="34" charset="0"/>
            </a:endParaRPr>
          </a:p>
        </p:txBody>
      </p:sp>
      <p:sp>
        <p:nvSpPr>
          <p:cNvPr id="50" name="Pentagon 49"/>
          <p:cNvSpPr/>
          <p:nvPr/>
        </p:nvSpPr>
        <p:spPr>
          <a:xfrm>
            <a:off x="1703205" y="4473866"/>
            <a:ext cx="1896560" cy="568428"/>
          </a:xfrm>
          <a:prstGeom prst="homePlate">
            <a:avLst>
              <a:gd name="adj" fmla="val 35141"/>
            </a:avLst>
          </a:prstGeom>
          <a:gradFill rotWithShape="1">
            <a:gsLst>
              <a:gs pos="0">
                <a:srgbClr val="E6E6E6"/>
              </a:gs>
              <a:gs pos="100000">
                <a:sysClr val="window" lastClr="FFFFFF"/>
              </a:gs>
            </a:gsLst>
            <a:lin ang="16200000"/>
          </a:gradFill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r>
              <a:rPr lang="en-US" sz="1400" kern="0" dirty="0">
                <a:cs typeface="Microsoft Sans Serif" panose="020B0604020202020204" pitchFamily="34" charset="0"/>
              </a:rPr>
              <a:t>BCP/DRP</a:t>
            </a:r>
            <a:endParaRPr lang="da-DK" sz="1400" kern="0" dirty="0">
              <a:cs typeface="Microsoft Sans Serif" panose="020B0604020202020204" pitchFamily="34" charset="0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3BD3ED9-F9A4-F8B9-B37F-8D2193985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Cybersecurity to BD1 Mapping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E212FB4-73A4-5C65-22F0-E9D0A19A0873}"/>
              </a:ext>
            </a:extLst>
          </p:cNvPr>
          <p:cNvSpPr/>
          <p:nvPr/>
        </p:nvSpPr>
        <p:spPr>
          <a:xfrm>
            <a:off x="3894441" y="3850640"/>
            <a:ext cx="286272" cy="286333"/>
          </a:xfrm>
          <a:prstGeom prst="ellipse">
            <a:avLst/>
          </a:prstGeom>
          <a:gradFill flip="none" rotWithShape="1">
            <a:gsLst>
              <a:gs pos="0">
                <a:srgbClr val="5D89BA"/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BADB35E-374D-C4A7-30BF-DE2E5D88F78C}"/>
              </a:ext>
            </a:extLst>
          </p:cNvPr>
          <p:cNvSpPr/>
          <p:nvPr/>
        </p:nvSpPr>
        <p:spPr>
          <a:xfrm>
            <a:off x="3875636" y="4614914"/>
            <a:ext cx="286272" cy="286333"/>
          </a:xfrm>
          <a:prstGeom prst="ellipse">
            <a:avLst/>
          </a:prstGeom>
          <a:gradFill flip="none" rotWithShape="1">
            <a:gsLst>
              <a:gs pos="0">
                <a:srgbClr val="5D89BA"/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9A9089C0-AC2A-2106-87B6-B3510C503CC4}"/>
              </a:ext>
            </a:extLst>
          </p:cNvPr>
          <p:cNvSpPr/>
          <p:nvPr/>
        </p:nvSpPr>
        <p:spPr>
          <a:xfrm>
            <a:off x="3855447" y="5383552"/>
            <a:ext cx="286272" cy="286333"/>
          </a:xfrm>
          <a:prstGeom prst="ellipse">
            <a:avLst/>
          </a:prstGeom>
          <a:gradFill flip="none" rotWithShape="1">
            <a:gsLst>
              <a:gs pos="0">
                <a:srgbClr val="5D89BA"/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947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981196" y="1474448"/>
          <a:ext cx="8175356" cy="4515087"/>
        </p:xfrm>
        <a:graphic>
          <a:graphicData uri="http://schemas.openxmlformats.org/drawingml/2006/table">
            <a:tbl>
              <a:tblPr firstRow="1" firstCol="1" bandRow="1">
                <a:effectLst/>
                <a:tableStyleId>{74C1A8A3-306A-4EB7-A6B1-4F7E0EB9C5D6}</a:tableStyleId>
              </a:tblPr>
              <a:tblGrid>
                <a:gridCol w="13736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4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5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45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53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27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3206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accent1">
                              <a:tint val="3000"/>
                              <a:alpha val="95000"/>
                            </a:scheme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 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72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accent1">
                              <a:tint val="3000"/>
                              <a:alpha val="95000"/>
                            </a:scheme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BD-1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72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accent1">
                              <a:tint val="3000"/>
                              <a:alpha val="95000"/>
                            </a:scheme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BD-2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72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accent1">
                              <a:tint val="3000"/>
                              <a:alpha val="95000"/>
                            </a:scheme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BD-3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72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accent1">
                              <a:tint val="3000"/>
                              <a:alpha val="95000"/>
                            </a:scheme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BD-4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72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accent1">
                              <a:tint val="3000"/>
                              <a:alpha val="95000"/>
                            </a:scheme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BD-5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727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869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accent1">
                              <a:tint val="3000"/>
                              <a:alpha val="95000"/>
                            </a:scheme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CSP-1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7272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rgbClr val="02BBBE">
                              <a:alpha val="95000"/>
                            </a:srgb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 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rgbClr val="02BBBE">
                              <a:alpha val="95000"/>
                            </a:srgb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 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747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accent1">
                              <a:tint val="3000"/>
                              <a:alpha val="95000"/>
                            </a:scheme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CSP-2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7272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rgbClr val="02BBBE">
                              <a:alpha val="95000"/>
                            </a:srgb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 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rgbClr val="02BBBE">
                              <a:alpha val="95000"/>
                            </a:srgb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  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rgbClr val="02BBBE">
                              <a:alpha val="95000"/>
                            </a:srgb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 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56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accent1">
                              <a:tint val="3000"/>
                              <a:alpha val="95000"/>
                            </a:scheme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CSP-3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7272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rgbClr val="02BBBE">
                              <a:alpha val="95000"/>
                            </a:srgb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 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rgbClr val="02BBBE">
                              <a:alpha val="95000"/>
                            </a:srgb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 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747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accent1">
                              <a:tint val="3000"/>
                              <a:alpha val="95000"/>
                            </a:scheme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CSP-4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7272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rgbClr val="02BBBE">
                              <a:alpha val="95000"/>
                            </a:srgb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 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rgbClr val="02BBBE">
                              <a:alpha val="95000"/>
                            </a:srgb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 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rgbClr val="02BBBE">
                              <a:alpha val="95000"/>
                            </a:srgb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 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917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accent1">
                              <a:tint val="3000"/>
                              <a:alpha val="95000"/>
                            </a:scheme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CSP-5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7272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7" name="Lige forbindelse 27"/>
          <p:cNvCxnSpPr/>
          <p:nvPr/>
        </p:nvCxnSpPr>
        <p:spPr>
          <a:xfrm>
            <a:off x="4707143" y="1474828"/>
            <a:ext cx="0" cy="4493641"/>
          </a:xfrm>
          <a:prstGeom prst="lin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Lige forbindelse 27"/>
          <p:cNvCxnSpPr/>
          <p:nvPr/>
        </p:nvCxnSpPr>
        <p:spPr>
          <a:xfrm>
            <a:off x="6083886" y="1474828"/>
            <a:ext cx="0" cy="4493641"/>
          </a:xfrm>
          <a:prstGeom prst="lin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Lige forbindelse 27"/>
          <p:cNvCxnSpPr/>
          <p:nvPr/>
        </p:nvCxnSpPr>
        <p:spPr>
          <a:xfrm>
            <a:off x="3356237" y="1474828"/>
            <a:ext cx="0" cy="4493641"/>
          </a:xfrm>
          <a:prstGeom prst="lin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Lige forbindelse 27"/>
          <p:cNvCxnSpPr/>
          <p:nvPr/>
        </p:nvCxnSpPr>
        <p:spPr>
          <a:xfrm>
            <a:off x="7447709" y="1474827"/>
            <a:ext cx="0" cy="4529732"/>
          </a:xfrm>
          <a:prstGeom prst="lin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Lige forbindelse 27"/>
          <p:cNvCxnSpPr/>
          <p:nvPr/>
        </p:nvCxnSpPr>
        <p:spPr>
          <a:xfrm>
            <a:off x="8819927" y="1474827"/>
            <a:ext cx="0" cy="4538246"/>
          </a:xfrm>
          <a:prstGeom prst="lin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Lige forbindelse 27"/>
          <p:cNvCxnSpPr/>
          <p:nvPr/>
        </p:nvCxnSpPr>
        <p:spPr>
          <a:xfrm>
            <a:off x="10152214" y="1474828"/>
            <a:ext cx="0" cy="4493641"/>
          </a:xfrm>
          <a:prstGeom prst="lin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1" name="Rectangle 250"/>
          <p:cNvSpPr/>
          <p:nvPr/>
        </p:nvSpPr>
        <p:spPr>
          <a:xfrm>
            <a:off x="4707144" y="2011815"/>
            <a:ext cx="1388857" cy="3956654"/>
          </a:xfrm>
          <a:prstGeom prst="rect">
            <a:avLst/>
          </a:prstGeom>
          <a:solidFill>
            <a:srgbClr val="5D89BA">
              <a:alpha val="3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cs typeface="Microsoft Sans Serif" panose="020B0604020202020204" pitchFamily="34" charset="0"/>
            </a:endParaRPr>
          </a:p>
        </p:txBody>
      </p:sp>
      <p:sp>
        <p:nvSpPr>
          <p:cNvPr id="40" name="Pentagon 39"/>
          <p:cNvSpPr/>
          <p:nvPr/>
        </p:nvSpPr>
        <p:spPr>
          <a:xfrm>
            <a:off x="3098092" y="2104397"/>
            <a:ext cx="1896560" cy="568428"/>
          </a:xfrm>
          <a:prstGeom prst="homePlate">
            <a:avLst>
              <a:gd name="adj" fmla="val 35141"/>
            </a:avLst>
          </a:prstGeom>
          <a:gradFill rotWithShape="1">
            <a:gsLst>
              <a:gs pos="0">
                <a:srgbClr val="E6E6E6"/>
              </a:gs>
              <a:gs pos="100000">
                <a:sysClr val="window" lastClr="FFFFFF"/>
              </a:gs>
            </a:gsLst>
            <a:lin ang="16200000"/>
          </a:gradFill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r>
              <a:rPr lang="en-US" sz="1400" kern="0" dirty="0">
                <a:cs typeface="Microsoft Sans Serif" panose="020B0604020202020204" pitchFamily="34" charset="0"/>
              </a:rPr>
              <a:t>PROCESSES</a:t>
            </a:r>
            <a:endParaRPr lang="da-DK" sz="1100" kern="0" dirty="0">
              <a:cs typeface="Microsoft Sans Serif" panose="020B0604020202020204" pitchFamily="34" charset="0"/>
            </a:endParaRPr>
          </a:p>
        </p:txBody>
      </p:sp>
      <p:sp>
        <p:nvSpPr>
          <p:cNvPr id="42" name="Pentagon 41"/>
          <p:cNvSpPr/>
          <p:nvPr/>
        </p:nvSpPr>
        <p:spPr>
          <a:xfrm>
            <a:off x="3098569" y="2902840"/>
            <a:ext cx="1896560" cy="568428"/>
          </a:xfrm>
          <a:prstGeom prst="homePlate">
            <a:avLst>
              <a:gd name="adj" fmla="val 35141"/>
            </a:avLst>
          </a:prstGeom>
          <a:gradFill rotWithShape="1">
            <a:gsLst>
              <a:gs pos="0">
                <a:srgbClr val="E6E6E6"/>
              </a:gs>
              <a:gs pos="100000">
                <a:sysClr val="window" lastClr="FFFFFF"/>
              </a:gs>
            </a:gsLst>
            <a:lin ang="16200000"/>
          </a:gradFill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r>
              <a:rPr lang="en-US" sz="1400" kern="0" dirty="0">
                <a:cs typeface="Microsoft Sans Serif" panose="020B0604020202020204" pitchFamily="34" charset="0"/>
              </a:rPr>
              <a:t>CERTIFICATIONS</a:t>
            </a:r>
            <a:endParaRPr lang="da-DK" sz="1400" kern="0" dirty="0">
              <a:cs typeface="Microsoft Sans Serif" panose="020B0604020202020204" pitchFamily="34" charset="0"/>
            </a:endParaRPr>
          </a:p>
        </p:txBody>
      </p:sp>
      <p:sp>
        <p:nvSpPr>
          <p:cNvPr id="43" name="Pentagon 42"/>
          <p:cNvSpPr/>
          <p:nvPr/>
        </p:nvSpPr>
        <p:spPr>
          <a:xfrm>
            <a:off x="3096204" y="3680792"/>
            <a:ext cx="1896560" cy="568428"/>
          </a:xfrm>
          <a:prstGeom prst="homePlate">
            <a:avLst>
              <a:gd name="adj" fmla="val 35141"/>
            </a:avLst>
          </a:prstGeom>
          <a:gradFill rotWithShape="1">
            <a:gsLst>
              <a:gs pos="0">
                <a:srgbClr val="E6E6E6"/>
              </a:gs>
              <a:gs pos="100000">
                <a:sysClr val="window" lastClr="FFFFFF"/>
              </a:gs>
            </a:gsLst>
            <a:lin ang="16200000"/>
          </a:gradFill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r>
              <a:rPr lang="en-US" sz="1400" kern="0" dirty="0">
                <a:cs typeface="Microsoft Sans Serif" panose="020B0604020202020204" pitchFamily="34" charset="0"/>
              </a:rPr>
              <a:t>DOCUMENTATION</a:t>
            </a:r>
            <a:endParaRPr lang="da-DK" sz="1100" kern="0" dirty="0">
              <a:cs typeface="Microsoft Sans Serif" panose="020B0604020202020204" pitchFamily="34" charset="0"/>
            </a:endParaRPr>
          </a:p>
        </p:txBody>
      </p:sp>
      <p:sp>
        <p:nvSpPr>
          <p:cNvPr id="45" name="Pentagon 44"/>
          <p:cNvSpPr/>
          <p:nvPr/>
        </p:nvSpPr>
        <p:spPr>
          <a:xfrm>
            <a:off x="3093855" y="5283092"/>
            <a:ext cx="1896560" cy="568428"/>
          </a:xfrm>
          <a:prstGeom prst="homePlate">
            <a:avLst>
              <a:gd name="adj" fmla="val 35141"/>
            </a:avLst>
          </a:prstGeom>
          <a:gradFill rotWithShape="1">
            <a:gsLst>
              <a:gs pos="0">
                <a:srgbClr val="E6E6E6"/>
              </a:gs>
              <a:gs pos="100000">
                <a:sysClr val="window" lastClr="FFFFFF"/>
              </a:gs>
            </a:gsLst>
            <a:lin ang="16200000"/>
          </a:gradFill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r>
              <a:rPr lang="en-US" sz="1400" kern="0" dirty="0">
                <a:cs typeface="Microsoft Sans Serif" panose="020B0604020202020204" pitchFamily="34" charset="0"/>
              </a:rPr>
              <a:t>ROLES &amp; TRAINING</a:t>
            </a:r>
            <a:endParaRPr lang="da-DK" sz="1400" kern="0" dirty="0">
              <a:cs typeface="Microsoft Sans Serif" panose="020B0604020202020204" pitchFamily="34" charset="0"/>
            </a:endParaRPr>
          </a:p>
        </p:txBody>
      </p:sp>
      <p:sp>
        <p:nvSpPr>
          <p:cNvPr id="46" name="Billedforklaring med nedadgående pil 138"/>
          <p:cNvSpPr/>
          <p:nvPr/>
        </p:nvSpPr>
        <p:spPr>
          <a:xfrm>
            <a:off x="4739858" y="889531"/>
            <a:ext cx="1273965" cy="757028"/>
          </a:xfrm>
          <a:prstGeom prst="downArrowCallout">
            <a:avLst/>
          </a:prstGeom>
          <a:gradFill rotWithShape="1">
            <a:gsLst>
              <a:gs pos="0">
                <a:srgbClr val="E6E6E6"/>
              </a:gs>
              <a:gs pos="100000">
                <a:sysClr val="window" lastClr="FFFFFF"/>
              </a:gs>
            </a:gsLst>
            <a:lin ang="16200000"/>
          </a:gradFill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1400" dirty="0">
                <a:cs typeface="Microsoft Sans Serif" panose="020B0604020202020204" pitchFamily="34" charset="0"/>
              </a:rPr>
              <a:t>INTEGRATORS</a:t>
            </a:r>
            <a:endParaRPr lang="da-DK" sz="1100" kern="0" dirty="0">
              <a:solidFill>
                <a:srgbClr val="FFFFFF"/>
              </a:solidFill>
              <a:cs typeface="Microsoft Sans Serif" panose="020B0604020202020204" pitchFamily="34" charset="0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442EFE9-9C85-9B12-98E3-C1CAA1BE1C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Cybersecurity to BD2 Mapping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C328CBB-9DF3-D76B-AFF6-ABE98ABD907B}"/>
              </a:ext>
            </a:extLst>
          </p:cNvPr>
          <p:cNvSpPr/>
          <p:nvPr/>
        </p:nvSpPr>
        <p:spPr>
          <a:xfrm>
            <a:off x="5232370" y="2245444"/>
            <a:ext cx="286272" cy="286333"/>
          </a:xfrm>
          <a:prstGeom prst="ellipse">
            <a:avLst/>
          </a:prstGeom>
          <a:gradFill flip="none" rotWithShape="1">
            <a:gsLst>
              <a:gs pos="0">
                <a:srgbClr val="5D89BA"/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DBC9CE3-6A58-BBFE-7990-1C09FEBC23E7}"/>
              </a:ext>
            </a:extLst>
          </p:cNvPr>
          <p:cNvSpPr/>
          <p:nvPr/>
        </p:nvSpPr>
        <p:spPr>
          <a:xfrm>
            <a:off x="5230151" y="3043887"/>
            <a:ext cx="286272" cy="286333"/>
          </a:xfrm>
          <a:prstGeom prst="ellipse">
            <a:avLst/>
          </a:prstGeom>
          <a:gradFill flip="none" rotWithShape="1">
            <a:gsLst>
              <a:gs pos="0">
                <a:srgbClr val="5D89BA"/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BD7540C-C0B5-8469-A4D0-02522F02E446}"/>
              </a:ext>
            </a:extLst>
          </p:cNvPr>
          <p:cNvSpPr/>
          <p:nvPr/>
        </p:nvSpPr>
        <p:spPr>
          <a:xfrm>
            <a:off x="5229499" y="3842330"/>
            <a:ext cx="286272" cy="286333"/>
          </a:xfrm>
          <a:prstGeom prst="ellipse">
            <a:avLst/>
          </a:prstGeom>
          <a:gradFill flip="none" rotWithShape="1">
            <a:gsLst>
              <a:gs pos="0">
                <a:srgbClr val="5D89BA"/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2281B5F0-ACB0-F37D-D0B6-4C6A2C7D52E3}"/>
              </a:ext>
            </a:extLst>
          </p:cNvPr>
          <p:cNvSpPr/>
          <p:nvPr/>
        </p:nvSpPr>
        <p:spPr>
          <a:xfrm>
            <a:off x="5225605" y="5424139"/>
            <a:ext cx="286272" cy="286333"/>
          </a:xfrm>
          <a:prstGeom prst="ellipse">
            <a:avLst/>
          </a:prstGeom>
          <a:gradFill flip="none" rotWithShape="1">
            <a:gsLst>
              <a:gs pos="0">
                <a:srgbClr val="5D89BA"/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0457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981196" y="1474448"/>
          <a:ext cx="8175356" cy="4515087"/>
        </p:xfrm>
        <a:graphic>
          <a:graphicData uri="http://schemas.openxmlformats.org/drawingml/2006/table">
            <a:tbl>
              <a:tblPr firstRow="1" firstCol="1" bandRow="1">
                <a:effectLst/>
                <a:tableStyleId>{74C1A8A3-306A-4EB7-A6B1-4F7E0EB9C5D6}</a:tableStyleId>
              </a:tblPr>
              <a:tblGrid>
                <a:gridCol w="13736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4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5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45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53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27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3206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accent1">
                              <a:tint val="3000"/>
                              <a:alpha val="95000"/>
                            </a:scheme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 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72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accent1">
                              <a:tint val="3000"/>
                              <a:alpha val="95000"/>
                            </a:scheme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BD-1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72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accent1">
                              <a:tint val="3000"/>
                              <a:alpha val="95000"/>
                            </a:scheme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BD-2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72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accent1">
                              <a:tint val="3000"/>
                              <a:alpha val="95000"/>
                            </a:scheme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BD-3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72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accent1">
                              <a:tint val="3000"/>
                              <a:alpha val="95000"/>
                            </a:scheme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BD-4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72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accent1">
                              <a:tint val="3000"/>
                              <a:alpha val="95000"/>
                            </a:scheme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BD-5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727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869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accent1">
                              <a:tint val="3000"/>
                              <a:alpha val="95000"/>
                            </a:scheme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CSP-1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7272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rgbClr val="02BBBE">
                              <a:alpha val="95000"/>
                            </a:srgb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 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rgbClr val="02BBBE">
                              <a:alpha val="95000"/>
                            </a:srgb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 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747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accent1">
                              <a:tint val="3000"/>
                              <a:alpha val="95000"/>
                            </a:scheme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CSP-2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7272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rgbClr val="02BBBE">
                              <a:alpha val="95000"/>
                            </a:srgb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 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rgbClr val="02BBBE">
                              <a:alpha val="95000"/>
                            </a:srgb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  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rgbClr val="02BBBE">
                              <a:alpha val="95000"/>
                            </a:srgb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 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56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accent1">
                              <a:tint val="3000"/>
                              <a:alpha val="95000"/>
                            </a:scheme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CSP-3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7272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rgbClr val="02BBBE">
                              <a:alpha val="95000"/>
                            </a:srgb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 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rgbClr val="02BBBE">
                              <a:alpha val="95000"/>
                            </a:srgb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 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747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accent1">
                              <a:tint val="3000"/>
                              <a:alpha val="95000"/>
                            </a:scheme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CSP-4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7272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rgbClr val="02BBBE">
                              <a:alpha val="95000"/>
                            </a:srgb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 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rgbClr val="02BBBE">
                              <a:alpha val="95000"/>
                            </a:srgb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 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rgbClr val="02BBBE">
                              <a:alpha val="95000"/>
                            </a:srgb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 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917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50" dirty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accent1">
                              <a:tint val="3000"/>
                              <a:alpha val="95000"/>
                            </a:scheme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cs typeface="Microsoft Sans Serif" panose="020B0604020202020204" pitchFamily="34" charset="0"/>
                        </a:rPr>
                        <a:t>CSP-5</a:t>
                      </a: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7272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Calibri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2BBBE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7" name="Lige forbindelse 27"/>
          <p:cNvCxnSpPr/>
          <p:nvPr/>
        </p:nvCxnSpPr>
        <p:spPr>
          <a:xfrm>
            <a:off x="4707143" y="1474828"/>
            <a:ext cx="0" cy="4493641"/>
          </a:xfrm>
          <a:prstGeom prst="lin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Lige forbindelse 27"/>
          <p:cNvCxnSpPr/>
          <p:nvPr/>
        </p:nvCxnSpPr>
        <p:spPr>
          <a:xfrm>
            <a:off x="6083886" y="1474828"/>
            <a:ext cx="0" cy="4493641"/>
          </a:xfrm>
          <a:prstGeom prst="lin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Lige forbindelse 27"/>
          <p:cNvCxnSpPr/>
          <p:nvPr/>
        </p:nvCxnSpPr>
        <p:spPr>
          <a:xfrm>
            <a:off x="3356237" y="1474828"/>
            <a:ext cx="0" cy="4493641"/>
          </a:xfrm>
          <a:prstGeom prst="lin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Lige forbindelse 27"/>
          <p:cNvCxnSpPr/>
          <p:nvPr/>
        </p:nvCxnSpPr>
        <p:spPr>
          <a:xfrm>
            <a:off x="7447709" y="1474827"/>
            <a:ext cx="0" cy="4529732"/>
          </a:xfrm>
          <a:prstGeom prst="lin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Lige forbindelse 27"/>
          <p:cNvCxnSpPr/>
          <p:nvPr/>
        </p:nvCxnSpPr>
        <p:spPr>
          <a:xfrm>
            <a:off x="8819927" y="1474827"/>
            <a:ext cx="0" cy="4538246"/>
          </a:xfrm>
          <a:prstGeom prst="lin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Lige forbindelse 27"/>
          <p:cNvCxnSpPr/>
          <p:nvPr/>
        </p:nvCxnSpPr>
        <p:spPr>
          <a:xfrm>
            <a:off x="10152214" y="1474828"/>
            <a:ext cx="0" cy="4493641"/>
          </a:xfrm>
          <a:prstGeom prst="lin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1" name="Rectangle 250"/>
          <p:cNvSpPr/>
          <p:nvPr/>
        </p:nvSpPr>
        <p:spPr>
          <a:xfrm>
            <a:off x="6083887" y="2011815"/>
            <a:ext cx="1363823" cy="3956654"/>
          </a:xfrm>
          <a:prstGeom prst="rect">
            <a:avLst/>
          </a:prstGeom>
          <a:solidFill>
            <a:srgbClr val="5D89BA">
              <a:alpha val="3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40" name="Pentagon 39"/>
          <p:cNvSpPr/>
          <p:nvPr/>
        </p:nvSpPr>
        <p:spPr>
          <a:xfrm>
            <a:off x="4479217" y="2104397"/>
            <a:ext cx="1896560" cy="568428"/>
          </a:xfrm>
          <a:prstGeom prst="homePlate">
            <a:avLst>
              <a:gd name="adj" fmla="val 35141"/>
            </a:avLst>
          </a:prstGeom>
          <a:gradFill rotWithShape="1">
            <a:gsLst>
              <a:gs pos="0">
                <a:srgbClr val="E6E6E6"/>
              </a:gs>
              <a:gs pos="100000">
                <a:sysClr val="window" lastClr="FFFFFF"/>
              </a:gs>
            </a:gsLst>
            <a:lin ang="16200000"/>
          </a:gradFill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r>
              <a:rPr lang="en-US" sz="1400" kern="0" dirty="0">
                <a:cs typeface="Microsoft Sans Serif" panose="020B0604020202020204" pitchFamily="34" charset="0"/>
              </a:rPr>
              <a:t>PROCESSES</a:t>
            </a:r>
            <a:endParaRPr lang="da-DK" sz="1100" kern="0" dirty="0">
              <a:cs typeface="Microsoft Sans Serif" panose="020B0604020202020204" pitchFamily="34" charset="0"/>
            </a:endParaRPr>
          </a:p>
        </p:txBody>
      </p:sp>
      <p:sp>
        <p:nvSpPr>
          <p:cNvPr id="42" name="Pentagon 41"/>
          <p:cNvSpPr/>
          <p:nvPr/>
        </p:nvSpPr>
        <p:spPr>
          <a:xfrm>
            <a:off x="4477329" y="2892994"/>
            <a:ext cx="1896560" cy="568428"/>
          </a:xfrm>
          <a:prstGeom prst="homePlate">
            <a:avLst>
              <a:gd name="adj" fmla="val 35141"/>
            </a:avLst>
          </a:prstGeom>
          <a:gradFill rotWithShape="1">
            <a:gsLst>
              <a:gs pos="0">
                <a:srgbClr val="E6E6E6"/>
              </a:gs>
              <a:gs pos="100000">
                <a:sysClr val="window" lastClr="FFFFFF"/>
              </a:gs>
            </a:gsLst>
            <a:lin ang="16200000"/>
          </a:gradFill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r>
              <a:rPr lang="en-US" sz="1400" kern="0" dirty="0">
                <a:cs typeface="Microsoft Sans Serif" panose="020B0604020202020204" pitchFamily="34" charset="0"/>
              </a:rPr>
              <a:t>CERTIFICATIONS</a:t>
            </a:r>
            <a:endParaRPr lang="da-DK" sz="1100" kern="0" dirty="0">
              <a:cs typeface="Microsoft Sans Serif" panose="020B0604020202020204" pitchFamily="34" charset="0"/>
            </a:endParaRPr>
          </a:p>
        </p:txBody>
      </p:sp>
      <p:sp>
        <p:nvSpPr>
          <p:cNvPr id="43" name="Pentagon 42"/>
          <p:cNvSpPr/>
          <p:nvPr/>
        </p:nvSpPr>
        <p:spPr>
          <a:xfrm>
            <a:off x="4477329" y="3680792"/>
            <a:ext cx="1896560" cy="568428"/>
          </a:xfrm>
          <a:prstGeom prst="homePlate">
            <a:avLst>
              <a:gd name="adj" fmla="val 35141"/>
            </a:avLst>
          </a:prstGeom>
          <a:gradFill rotWithShape="1">
            <a:gsLst>
              <a:gs pos="0">
                <a:srgbClr val="E6E6E6"/>
              </a:gs>
              <a:gs pos="100000">
                <a:sysClr val="window" lastClr="FFFFFF"/>
              </a:gs>
            </a:gsLst>
            <a:lin ang="16200000"/>
          </a:gradFill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r>
              <a:rPr lang="en-US" sz="1400" kern="0" dirty="0">
                <a:cs typeface="Microsoft Sans Serif" panose="020B0604020202020204" pitchFamily="34" charset="0"/>
              </a:rPr>
              <a:t>DOCUMENTATION</a:t>
            </a:r>
            <a:endParaRPr lang="da-DK" sz="1100" kern="0" dirty="0">
              <a:cs typeface="Microsoft Sans Serif" panose="020B0604020202020204" pitchFamily="34" charset="0"/>
            </a:endParaRPr>
          </a:p>
        </p:txBody>
      </p:sp>
      <p:sp>
        <p:nvSpPr>
          <p:cNvPr id="47" name="Billedforklaring med nedadgående pil 138"/>
          <p:cNvSpPr/>
          <p:nvPr/>
        </p:nvSpPr>
        <p:spPr>
          <a:xfrm>
            <a:off x="6120348" y="868465"/>
            <a:ext cx="1363820" cy="778094"/>
          </a:xfrm>
          <a:prstGeom prst="downArrowCallout">
            <a:avLst/>
          </a:prstGeom>
          <a:gradFill rotWithShape="1">
            <a:gsLst>
              <a:gs pos="0">
                <a:srgbClr val="E6E6E6"/>
              </a:gs>
              <a:gs pos="100000">
                <a:sysClr val="window" lastClr="FFFFFF"/>
              </a:gs>
            </a:gsLst>
            <a:lin ang="16200000"/>
          </a:gradFill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1400" dirty="0">
                <a:cs typeface="Microsoft Sans Serif" panose="020B0604020202020204" pitchFamily="34" charset="0"/>
              </a:rPr>
              <a:t>NEW BRANDS</a:t>
            </a:r>
            <a:endParaRPr lang="da-DK" sz="1400" kern="0" dirty="0">
              <a:solidFill>
                <a:srgbClr val="FFFFFF"/>
              </a:solidFill>
              <a:cs typeface="Microsoft Sans Serif" panose="020B0604020202020204" pitchFamily="34" charset="0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B517CBA-2D34-2AAC-52CF-B25B64E6B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Cybersecurity to BD3 Mapping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E8F7C9D8-41FE-2702-10FD-3455E44D9D7E}"/>
              </a:ext>
            </a:extLst>
          </p:cNvPr>
          <p:cNvSpPr/>
          <p:nvPr/>
        </p:nvSpPr>
        <p:spPr>
          <a:xfrm>
            <a:off x="6626859" y="2245444"/>
            <a:ext cx="286272" cy="286333"/>
          </a:xfrm>
          <a:prstGeom prst="ellipse">
            <a:avLst/>
          </a:prstGeom>
          <a:gradFill flip="none" rotWithShape="1">
            <a:gsLst>
              <a:gs pos="0">
                <a:srgbClr val="5D89BA"/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EA20D88-71AE-BA7E-45FC-7170BAEE13BF}"/>
              </a:ext>
            </a:extLst>
          </p:cNvPr>
          <p:cNvSpPr/>
          <p:nvPr/>
        </p:nvSpPr>
        <p:spPr>
          <a:xfrm>
            <a:off x="6627760" y="3037537"/>
            <a:ext cx="286272" cy="286333"/>
          </a:xfrm>
          <a:prstGeom prst="ellipse">
            <a:avLst/>
          </a:prstGeom>
          <a:gradFill flip="none" rotWithShape="1">
            <a:gsLst>
              <a:gs pos="0">
                <a:srgbClr val="5D89BA"/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64B8E8D6-1D04-EFBB-A54A-495339B23F8B}"/>
              </a:ext>
            </a:extLst>
          </p:cNvPr>
          <p:cNvSpPr/>
          <p:nvPr/>
        </p:nvSpPr>
        <p:spPr>
          <a:xfrm>
            <a:off x="6617564" y="3829630"/>
            <a:ext cx="286272" cy="286333"/>
          </a:xfrm>
          <a:prstGeom prst="ellipse">
            <a:avLst/>
          </a:prstGeom>
          <a:gradFill flip="none" rotWithShape="1">
            <a:gsLst>
              <a:gs pos="0">
                <a:srgbClr val="5D89BA"/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5345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488</Words>
  <Application>Microsoft Office PowerPoint</Application>
  <PresentationFormat>Widescreen</PresentationFormat>
  <Paragraphs>203</Paragraphs>
  <Slides>12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Aptos</vt:lpstr>
      <vt:lpstr>Aptos Display</vt:lpstr>
      <vt:lpstr>Arial</vt:lpstr>
      <vt:lpstr>Le Monde Courrier Std</vt:lpstr>
      <vt:lpstr>Microsoft Sans Serif</vt:lpstr>
      <vt:lpstr>Office Theme</vt:lpstr>
      <vt:lpstr>PowerPoint Presentation</vt:lpstr>
      <vt:lpstr>Business Drivers</vt:lpstr>
      <vt:lpstr>Cybersecurity Priorities</vt:lpstr>
      <vt:lpstr>Cybersecurity Priorities with Tasks</vt:lpstr>
      <vt:lpstr>Cybersecurity Priorities with Tasks (Cont’d)</vt:lpstr>
      <vt:lpstr>Cybersecurity Priorities with Tasks (Cont’d)</vt:lpstr>
      <vt:lpstr>Cybersecurity to BD1 Mapping</vt:lpstr>
      <vt:lpstr>Cybersecurity to BD2 Mapping</vt:lpstr>
      <vt:lpstr>Cybersecurity to BD3 Mapping</vt:lpstr>
      <vt:lpstr>Cybersecurity to BD4 Mapping</vt:lpstr>
      <vt:lpstr>Cybersecurity to BD5 Mapping</vt:lpstr>
      <vt:lpstr>Overall Business Drivers and Cybersecurity Mapping</vt:lpstr>
    </vt:vector>
  </TitlesOfParts>
  <Company>TheLeanCISO LLC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Cybersecurity Business Mapping</dc:title>
  <dc:creator>Dave Brown</dc:creator>
  <dc:description>Designed and maintained by TheLeanCISO LLC. Provided as-is and with no warranty.</dc:description>
  <cp:lastModifiedBy>Dave Brown</cp:lastModifiedBy>
  <cp:revision>2</cp:revision>
  <dcterms:created xsi:type="dcterms:W3CDTF">2024-05-08T19:32:24Z</dcterms:created>
  <dcterms:modified xsi:type="dcterms:W3CDTF">2024-05-08T19:33:18Z</dcterms:modified>
</cp:coreProperties>
</file>