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F0377-E58E-4ED5-BEE6-61FB4E4F0F01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D95F47-6D88-456E-B72A-D98BBD9D9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62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Image 4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Example current state process diagram.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D95F47-6D88-456E-B72A-D98BBD9D9B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84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8288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Image 5</a:t>
            </a:r>
            <a:r>
              <a:rPr lang="en-US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Example future state, cyclical process diagram.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D95F47-6D88-456E-B72A-D98BBD9D9BD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84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C2E03-3D21-83CF-CAFE-73459E0A7B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7BF294-083A-E9B7-AAF2-5426FF2F98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CAF26-AA8D-3FAD-09E9-586803A1B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FBB-E480-4128-98F9-064F0CDC0AFA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7A051-7225-126F-8190-8F4962062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77117-9484-C54C-8DAB-AC5DDC510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644D-7148-4FCC-9709-2739320ED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396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1E8E0-F978-1D49-CBBF-C48555002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5FEF46-082B-200A-813B-2281703A9E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C78F6-A311-53BF-7EEA-2F3940864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FBB-E480-4128-98F9-064F0CDC0AFA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4178D-F6A6-E7C4-E351-5D836B7B7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4A0A4-8DC6-5502-922C-33DF66FF6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644D-7148-4FCC-9709-2739320ED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1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BCD1B0-96FC-1AB2-D161-BB4DEC891D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F2C5F9-95AC-899A-6143-609FB62358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1ED8F-E647-77C6-FC80-0C87927B4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FBB-E480-4128-98F9-064F0CDC0AFA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EFCE6-A88A-39E1-B806-0DC4A6782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87F8A-B86D-4BB8-5ED5-396276BFA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644D-7148-4FCC-9709-2739320ED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875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4A870-2589-5F47-F5CB-2F700F2D9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AC9E2-1E9F-1EB2-27C7-729DB8B1F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033FF-BD84-B891-8650-DAF4B134E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FBB-E480-4128-98F9-064F0CDC0AFA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5EB00-9696-9F65-4ED8-CABF4E8DC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B5E60-06DA-437A-95D0-2CA8180A8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644D-7148-4FCC-9709-2739320ED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957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1F531-FE3B-31A9-596B-78F8FCEF6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F48C47-F3B2-5518-24EF-D538239A7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F575D-6AF5-E491-FC84-D541F7E6D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FBB-E480-4128-98F9-064F0CDC0AFA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E7568-B265-37EF-AC18-402D23A6F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FC4CE-556E-5D25-77A8-FEE849460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644D-7148-4FCC-9709-2739320ED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31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BA58F-5FB5-4F30-C385-B47DF5BFF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A6510-418A-5461-7CCB-A93B8588E1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D79211-5F83-E211-68CD-B122CB27F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FBD8EC-FF82-DDCE-40F7-6DDE488BA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FBB-E480-4128-98F9-064F0CDC0AFA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732EED-BE95-8D77-6AF8-A61CFD8FF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5A13A5-2B9C-9738-EBFD-D8555FEC1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644D-7148-4FCC-9709-2739320ED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6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524F6-55EC-29EC-B768-E52CFE8CB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6D410-1FDB-DDDC-ED1D-978E60D49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2421A6-8CA4-68D0-9918-03D41BD4B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6BD13A-6606-1902-0DBA-89E8FF59DF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9FCDE0-40A3-825C-99F7-A9F625B66D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CF2FD8-169D-2A13-3AA0-A466FB5D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FBB-E480-4128-98F9-064F0CDC0AFA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D96F42-29CC-B1A8-E949-B239DDFA5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3DEB87-F194-6330-7D0E-7CB722D54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644D-7148-4FCC-9709-2739320ED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520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F1FF2-F8BF-8692-0A86-059A45F00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08CC5D-AB36-0E63-B41F-8FA1C5FAB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FBB-E480-4128-98F9-064F0CDC0AFA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FB50DE-A849-306A-5EA1-1F024B38C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F63BE4-A40D-3ED7-0B05-598DB1635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644D-7148-4FCC-9709-2739320ED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26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9307B0-AC6C-5B80-EF49-845018787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FBB-E480-4128-98F9-064F0CDC0AFA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7F6F97-2024-3BFA-D9B8-B97B03E33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758EA3-9791-1BAF-520E-9FC455858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644D-7148-4FCC-9709-2739320ED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662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882A6-8915-677F-727B-A362BE50A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D392C-1212-4ADE-F6ED-2E8D51F0D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482D86-1EE0-B7B1-72B2-4EDE30DC9C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BD7A59-479D-F01A-3AC3-E246DDD57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FBB-E480-4128-98F9-064F0CDC0AFA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A110F0-3BD0-1818-9CBA-28CDC7BB3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9251CA-8561-FC03-68C0-C26C783ED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644D-7148-4FCC-9709-2739320ED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3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71FB-C4BA-EF81-7085-C1D764E88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1073A5-6086-17D1-55ED-548B6720E7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4C3354-B631-68D8-76CE-1224D61AA4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90CE76-BDA6-B424-9090-79E474B8D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0FBB-E480-4128-98F9-064F0CDC0AFA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86D641-0869-94F4-B6CA-E09E208AA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C490E-6FDF-34D5-3F98-184AD43DB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644D-7148-4FCC-9709-2739320ED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080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7391D7-F249-C9C5-6F29-BBA0EA864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1C2C66-3CF0-A277-F373-DB3EAE7E8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0212A-4A9E-448A-8068-EDB3882A9F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E80FBB-E480-4128-98F9-064F0CDC0AFA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A608B-B233-55B1-26F5-5BBF4E3BB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3E955-FA5D-2F32-CFF1-FAE3B12B33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EE644D-7148-4FCC-9709-2739320ED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81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E221EC2-497F-D981-E41A-0623039DB09E}"/>
              </a:ext>
            </a:extLst>
          </p:cNvPr>
          <p:cNvSpPr/>
          <p:nvPr/>
        </p:nvSpPr>
        <p:spPr>
          <a:xfrm>
            <a:off x="663855" y="1861738"/>
            <a:ext cx="2947641" cy="2431187"/>
          </a:xfrm>
          <a:custGeom>
            <a:avLst/>
            <a:gdLst>
              <a:gd name="connsiteX0" fmla="*/ 0 w 2947641"/>
              <a:gd name="connsiteY0" fmla="*/ 243119 h 2431187"/>
              <a:gd name="connsiteX1" fmla="*/ 243119 w 2947641"/>
              <a:gd name="connsiteY1" fmla="*/ 0 h 2431187"/>
              <a:gd name="connsiteX2" fmla="*/ 2704522 w 2947641"/>
              <a:gd name="connsiteY2" fmla="*/ 0 h 2431187"/>
              <a:gd name="connsiteX3" fmla="*/ 2947641 w 2947641"/>
              <a:gd name="connsiteY3" fmla="*/ 243119 h 2431187"/>
              <a:gd name="connsiteX4" fmla="*/ 2947641 w 2947641"/>
              <a:gd name="connsiteY4" fmla="*/ 2188068 h 2431187"/>
              <a:gd name="connsiteX5" fmla="*/ 2704522 w 2947641"/>
              <a:gd name="connsiteY5" fmla="*/ 2431187 h 2431187"/>
              <a:gd name="connsiteX6" fmla="*/ 243119 w 2947641"/>
              <a:gd name="connsiteY6" fmla="*/ 2431187 h 2431187"/>
              <a:gd name="connsiteX7" fmla="*/ 0 w 2947641"/>
              <a:gd name="connsiteY7" fmla="*/ 2188068 h 2431187"/>
              <a:gd name="connsiteX8" fmla="*/ 0 w 2947641"/>
              <a:gd name="connsiteY8" fmla="*/ 243119 h 243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47641" h="2431187">
                <a:moveTo>
                  <a:pt x="0" y="243119"/>
                </a:moveTo>
                <a:cubicBezTo>
                  <a:pt x="0" y="108848"/>
                  <a:pt x="108848" y="0"/>
                  <a:pt x="243119" y="0"/>
                </a:cubicBezTo>
                <a:lnTo>
                  <a:pt x="2704522" y="0"/>
                </a:lnTo>
                <a:cubicBezTo>
                  <a:pt x="2838793" y="0"/>
                  <a:pt x="2947641" y="108848"/>
                  <a:pt x="2947641" y="243119"/>
                </a:cubicBezTo>
                <a:lnTo>
                  <a:pt x="2947641" y="2188068"/>
                </a:lnTo>
                <a:cubicBezTo>
                  <a:pt x="2947641" y="2322339"/>
                  <a:pt x="2838793" y="2431187"/>
                  <a:pt x="2704522" y="2431187"/>
                </a:cubicBezTo>
                <a:lnTo>
                  <a:pt x="243119" y="2431187"/>
                </a:lnTo>
                <a:cubicBezTo>
                  <a:pt x="108848" y="2431187"/>
                  <a:pt x="0" y="2322339"/>
                  <a:pt x="0" y="2188068"/>
                </a:cubicBezTo>
                <a:lnTo>
                  <a:pt x="0" y="243119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2618" tIns="82618" rIns="82618" bIns="603587" numCol="1" spcCol="1270" anchor="t" anchorCtr="0">
            <a:noAutofit/>
          </a:bodyPr>
          <a:lstStyle/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400" kern="1200" dirty="0"/>
              <a:t>Sales support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400" dirty="0"/>
              <a:t>Projects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400" kern="1200" dirty="0"/>
              <a:t>Plans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400" dirty="0"/>
              <a:t>Security alerts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400" kern="1200" dirty="0"/>
              <a:t>Vulnerabilities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400" dirty="0"/>
              <a:t>OSINT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400" kern="1200" dirty="0"/>
              <a:t>Compliance and audits</a:t>
            </a:r>
          </a:p>
        </p:txBody>
      </p:sp>
      <p:sp>
        <p:nvSpPr>
          <p:cNvPr id="7" name="Shape 6">
            <a:extLst>
              <a:ext uri="{FF2B5EF4-FFF2-40B4-BE49-F238E27FC236}">
                <a16:creationId xmlns:a16="http://schemas.microsoft.com/office/drawing/2014/main" id="{CF67F5D2-8F91-EDA2-8A3D-1F280202E25F}"/>
              </a:ext>
            </a:extLst>
          </p:cNvPr>
          <p:cNvSpPr/>
          <p:nvPr/>
        </p:nvSpPr>
        <p:spPr>
          <a:xfrm>
            <a:off x="2297106" y="2421287"/>
            <a:ext cx="3374044" cy="3374044"/>
          </a:xfrm>
          <a:prstGeom prst="leftCircularArrow">
            <a:avLst>
              <a:gd name="adj1" fmla="val 3517"/>
              <a:gd name="adj2" fmla="val 436604"/>
              <a:gd name="adj3" fmla="val 2212114"/>
              <a:gd name="adj4" fmla="val 9024489"/>
              <a:gd name="adj5" fmla="val 4104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3C8128B-E2B9-EF5B-14ED-2CFAF67442B5}"/>
              </a:ext>
            </a:extLst>
          </p:cNvPr>
          <p:cNvSpPr/>
          <p:nvPr/>
        </p:nvSpPr>
        <p:spPr>
          <a:xfrm>
            <a:off x="863356" y="4078704"/>
            <a:ext cx="2620125" cy="735190"/>
          </a:xfrm>
          <a:custGeom>
            <a:avLst/>
            <a:gdLst>
              <a:gd name="connsiteX0" fmla="*/ 0 w 2620125"/>
              <a:gd name="connsiteY0" fmla="*/ 104194 h 1041937"/>
              <a:gd name="connsiteX1" fmla="*/ 104194 w 2620125"/>
              <a:gd name="connsiteY1" fmla="*/ 0 h 1041937"/>
              <a:gd name="connsiteX2" fmla="*/ 2515931 w 2620125"/>
              <a:gd name="connsiteY2" fmla="*/ 0 h 1041937"/>
              <a:gd name="connsiteX3" fmla="*/ 2620125 w 2620125"/>
              <a:gd name="connsiteY3" fmla="*/ 104194 h 1041937"/>
              <a:gd name="connsiteX4" fmla="*/ 2620125 w 2620125"/>
              <a:gd name="connsiteY4" fmla="*/ 937743 h 1041937"/>
              <a:gd name="connsiteX5" fmla="*/ 2515931 w 2620125"/>
              <a:gd name="connsiteY5" fmla="*/ 1041937 h 1041937"/>
              <a:gd name="connsiteX6" fmla="*/ 104194 w 2620125"/>
              <a:gd name="connsiteY6" fmla="*/ 1041937 h 1041937"/>
              <a:gd name="connsiteX7" fmla="*/ 0 w 2620125"/>
              <a:gd name="connsiteY7" fmla="*/ 937743 h 1041937"/>
              <a:gd name="connsiteX8" fmla="*/ 0 w 2620125"/>
              <a:gd name="connsiteY8" fmla="*/ 104194 h 104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20125" h="1041937">
                <a:moveTo>
                  <a:pt x="0" y="104194"/>
                </a:moveTo>
                <a:cubicBezTo>
                  <a:pt x="0" y="46649"/>
                  <a:pt x="46649" y="0"/>
                  <a:pt x="104194" y="0"/>
                </a:cubicBezTo>
                <a:lnTo>
                  <a:pt x="2515931" y="0"/>
                </a:lnTo>
                <a:cubicBezTo>
                  <a:pt x="2573476" y="0"/>
                  <a:pt x="2620125" y="46649"/>
                  <a:pt x="2620125" y="104194"/>
                </a:cubicBezTo>
                <a:lnTo>
                  <a:pt x="2620125" y="937743"/>
                </a:lnTo>
                <a:cubicBezTo>
                  <a:pt x="2620125" y="995288"/>
                  <a:pt x="2573476" y="1041937"/>
                  <a:pt x="2515931" y="1041937"/>
                </a:cubicBezTo>
                <a:lnTo>
                  <a:pt x="104194" y="1041937"/>
                </a:lnTo>
                <a:cubicBezTo>
                  <a:pt x="46649" y="1041937"/>
                  <a:pt x="0" y="995288"/>
                  <a:pt x="0" y="937743"/>
                </a:cubicBezTo>
                <a:lnTo>
                  <a:pt x="0" y="104194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912" tIns="105447" rIns="142912" bIns="105447" numCol="1" spcCol="1270" anchor="ctr" anchorCtr="0">
            <a:noAutofit/>
          </a:bodyPr>
          <a:lstStyle/>
          <a:p>
            <a:pPr marL="0" lvl="0" indent="0" algn="ctr" defTabSz="2622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800" kern="1200" dirty="0"/>
              <a:t>Monitor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665DF0C-357F-F274-83BF-3C0FD654E16E}"/>
              </a:ext>
            </a:extLst>
          </p:cNvPr>
          <p:cNvSpPr/>
          <p:nvPr/>
        </p:nvSpPr>
        <p:spPr>
          <a:xfrm>
            <a:off x="4504141" y="1861738"/>
            <a:ext cx="2947641" cy="2431187"/>
          </a:xfrm>
          <a:custGeom>
            <a:avLst/>
            <a:gdLst>
              <a:gd name="connsiteX0" fmla="*/ 0 w 2947641"/>
              <a:gd name="connsiteY0" fmla="*/ 243119 h 2431187"/>
              <a:gd name="connsiteX1" fmla="*/ 243119 w 2947641"/>
              <a:gd name="connsiteY1" fmla="*/ 0 h 2431187"/>
              <a:gd name="connsiteX2" fmla="*/ 2704522 w 2947641"/>
              <a:gd name="connsiteY2" fmla="*/ 0 h 2431187"/>
              <a:gd name="connsiteX3" fmla="*/ 2947641 w 2947641"/>
              <a:gd name="connsiteY3" fmla="*/ 243119 h 2431187"/>
              <a:gd name="connsiteX4" fmla="*/ 2947641 w 2947641"/>
              <a:gd name="connsiteY4" fmla="*/ 2188068 h 2431187"/>
              <a:gd name="connsiteX5" fmla="*/ 2704522 w 2947641"/>
              <a:gd name="connsiteY5" fmla="*/ 2431187 h 2431187"/>
              <a:gd name="connsiteX6" fmla="*/ 243119 w 2947641"/>
              <a:gd name="connsiteY6" fmla="*/ 2431187 h 2431187"/>
              <a:gd name="connsiteX7" fmla="*/ 0 w 2947641"/>
              <a:gd name="connsiteY7" fmla="*/ 2188068 h 2431187"/>
              <a:gd name="connsiteX8" fmla="*/ 0 w 2947641"/>
              <a:gd name="connsiteY8" fmla="*/ 243119 h 243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47641" h="2431187">
                <a:moveTo>
                  <a:pt x="0" y="243119"/>
                </a:moveTo>
                <a:cubicBezTo>
                  <a:pt x="0" y="108848"/>
                  <a:pt x="108848" y="0"/>
                  <a:pt x="243119" y="0"/>
                </a:cubicBezTo>
                <a:lnTo>
                  <a:pt x="2704522" y="0"/>
                </a:lnTo>
                <a:cubicBezTo>
                  <a:pt x="2838793" y="0"/>
                  <a:pt x="2947641" y="108848"/>
                  <a:pt x="2947641" y="243119"/>
                </a:cubicBezTo>
                <a:lnTo>
                  <a:pt x="2947641" y="2188068"/>
                </a:lnTo>
                <a:cubicBezTo>
                  <a:pt x="2947641" y="2322339"/>
                  <a:pt x="2838793" y="2431187"/>
                  <a:pt x="2704522" y="2431187"/>
                </a:cubicBezTo>
                <a:lnTo>
                  <a:pt x="243119" y="2431187"/>
                </a:lnTo>
                <a:cubicBezTo>
                  <a:pt x="108848" y="2431187"/>
                  <a:pt x="0" y="2322339"/>
                  <a:pt x="0" y="2188068"/>
                </a:cubicBezTo>
                <a:lnTo>
                  <a:pt x="0" y="243119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2618" tIns="603587" rIns="82618" bIns="82618" numCol="1" spcCol="1270" anchor="t" anchorCtr="0">
            <a:noAutofit/>
          </a:bodyPr>
          <a:lstStyle/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400" kern="1200" dirty="0"/>
              <a:t>Sales (RFPs, questionnaires, etc.)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400" kern="1200" dirty="0"/>
              <a:t>Projects/plans (customer-driven primarily)</a:t>
            </a:r>
            <a:endParaRPr lang="en-US" sz="1400" dirty="0"/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400" kern="1200" dirty="0"/>
              <a:t>Alerts (SIEM)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400" dirty="0"/>
              <a:t>Coordinate for patching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400" kern="1200" dirty="0"/>
              <a:t>Corporate vs. customer</a:t>
            </a:r>
          </a:p>
        </p:txBody>
      </p:sp>
      <p:sp>
        <p:nvSpPr>
          <p:cNvPr id="10" name="Arrow: Circular 9">
            <a:extLst>
              <a:ext uri="{FF2B5EF4-FFF2-40B4-BE49-F238E27FC236}">
                <a16:creationId xmlns:a16="http://schemas.microsoft.com/office/drawing/2014/main" id="{DD504F52-D999-E8C1-619D-440B16F1AAB9}"/>
              </a:ext>
            </a:extLst>
          </p:cNvPr>
          <p:cNvSpPr/>
          <p:nvPr/>
        </p:nvSpPr>
        <p:spPr>
          <a:xfrm>
            <a:off x="6112828" y="392025"/>
            <a:ext cx="3750687" cy="3750687"/>
          </a:xfrm>
          <a:prstGeom prst="circularArrow">
            <a:avLst>
              <a:gd name="adj1" fmla="val 3164"/>
              <a:gd name="adj2" fmla="val 389479"/>
              <a:gd name="adj3" fmla="val 19435010"/>
              <a:gd name="adj4" fmla="val 12575511"/>
              <a:gd name="adj5" fmla="val 3692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8C0187D-DEF8-4700-8BED-BC82B33818BD}"/>
              </a:ext>
            </a:extLst>
          </p:cNvPr>
          <p:cNvSpPr/>
          <p:nvPr/>
        </p:nvSpPr>
        <p:spPr>
          <a:xfrm>
            <a:off x="4667898" y="1494143"/>
            <a:ext cx="2620125" cy="735190"/>
          </a:xfrm>
          <a:custGeom>
            <a:avLst/>
            <a:gdLst>
              <a:gd name="connsiteX0" fmla="*/ 0 w 2620125"/>
              <a:gd name="connsiteY0" fmla="*/ 104194 h 1041937"/>
              <a:gd name="connsiteX1" fmla="*/ 104194 w 2620125"/>
              <a:gd name="connsiteY1" fmla="*/ 0 h 1041937"/>
              <a:gd name="connsiteX2" fmla="*/ 2515931 w 2620125"/>
              <a:gd name="connsiteY2" fmla="*/ 0 h 1041937"/>
              <a:gd name="connsiteX3" fmla="*/ 2620125 w 2620125"/>
              <a:gd name="connsiteY3" fmla="*/ 104194 h 1041937"/>
              <a:gd name="connsiteX4" fmla="*/ 2620125 w 2620125"/>
              <a:gd name="connsiteY4" fmla="*/ 937743 h 1041937"/>
              <a:gd name="connsiteX5" fmla="*/ 2515931 w 2620125"/>
              <a:gd name="connsiteY5" fmla="*/ 1041937 h 1041937"/>
              <a:gd name="connsiteX6" fmla="*/ 104194 w 2620125"/>
              <a:gd name="connsiteY6" fmla="*/ 1041937 h 1041937"/>
              <a:gd name="connsiteX7" fmla="*/ 0 w 2620125"/>
              <a:gd name="connsiteY7" fmla="*/ 937743 h 1041937"/>
              <a:gd name="connsiteX8" fmla="*/ 0 w 2620125"/>
              <a:gd name="connsiteY8" fmla="*/ 104194 h 104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20125" h="1041937">
                <a:moveTo>
                  <a:pt x="0" y="104194"/>
                </a:moveTo>
                <a:cubicBezTo>
                  <a:pt x="0" y="46649"/>
                  <a:pt x="46649" y="0"/>
                  <a:pt x="104194" y="0"/>
                </a:cubicBezTo>
                <a:lnTo>
                  <a:pt x="2515931" y="0"/>
                </a:lnTo>
                <a:cubicBezTo>
                  <a:pt x="2573476" y="0"/>
                  <a:pt x="2620125" y="46649"/>
                  <a:pt x="2620125" y="104194"/>
                </a:cubicBezTo>
                <a:lnTo>
                  <a:pt x="2620125" y="937743"/>
                </a:lnTo>
                <a:cubicBezTo>
                  <a:pt x="2620125" y="995288"/>
                  <a:pt x="2573476" y="1041937"/>
                  <a:pt x="2515931" y="1041937"/>
                </a:cubicBezTo>
                <a:lnTo>
                  <a:pt x="104194" y="1041937"/>
                </a:lnTo>
                <a:cubicBezTo>
                  <a:pt x="46649" y="1041937"/>
                  <a:pt x="0" y="995288"/>
                  <a:pt x="0" y="937743"/>
                </a:cubicBezTo>
                <a:lnTo>
                  <a:pt x="0" y="104194"/>
                </a:lnTo>
                <a:close/>
              </a:path>
            </a:pathLst>
          </a:custGeom>
          <a:solidFill>
            <a:prstClr val="white">
              <a:lumMod val="65000"/>
            </a:prstClr>
          </a:solidFill>
          <a:ln w="19050" cap="flat" cmpd="sng" algn="ctr"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prstDash val="solid"/>
            <a:miter lim="800000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3862" tIns="92747" rIns="123862" bIns="92747" numCol="1" spcCol="1270" anchor="ctr" anchorCtr="0">
            <a:noAutofit/>
          </a:bodyPr>
          <a:lstStyle/>
          <a:p>
            <a:pPr marL="0" lvl="0" indent="0" algn="ctr" defTabSz="2178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800" kern="1200" dirty="0">
                <a:solidFill>
                  <a:prstClr val="white"/>
                </a:solidFill>
                <a:latin typeface="Aptos" panose="02110004020202020204"/>
                <a:ea typeface="+mn-ea"/>
                <a:cs typeface="+mn-cs"/>
              </a:rPr>
              <a:t>Prioritize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2F11D33-196C-B36E-9D46-C2306CE15C36}"/>
              </a:ext>
            </a:extLst>
          </p:cNvPr>
          <p:cNvSpPr/>
          <p:nvPr/>
        </p:nvSpPr>
        <p:spPr>
          <a:xfrm>
            <a:off x="8344427" y="1861738"/>
            <a:ext cx="2947641" cy="2431187"/>
          </a:xfrm>
          <a:custGeom>
            <a:avLst/>
            <a:gdLst>
              <a:gd name="connsiteX0" fmla="*/ 0 w 2947641"/>
              <a:gd name="connsiteY0" fmla="*/ 243119 h 2431187"/>
              <a:gd name="connsiteX1" fmla="*/ 243119 w 2947641"/>
              <a:gd name="connsiteY1" fmla="*/ 0 h 2431187"/>
              <a:gd name="connsiteX2" fmla="*/ 2704522 w 2947641"/>
              <a:gd name="connsiteY2" fmla="*/ 0 h 2431187"/>
              <a:gd name="connsiteX3" fmla="*/ 2947641 w 2947641"/>
              <a:gd name="connsiteY3" fmla="*/ 243119 h 2431187"/>
              <a:gd name="connsiteX4" fmla="*/ 2947641 w 2947641"/>
              <a:gd name="connsiteY4" fmla="*/ 2188068 h 2431187"/>
              <a:gd name="connsiteX5" fmla="*/ 2704522 w 2947641"/>
              <a:gd name="connsiteY5" fmla="*/ 2431187 h 2431187"/>
              <a:gd name="connsiteX6" fmla="*/ 243119 w 2947641"/>
              <a:gd name="connsiteY6" fmla="*/ 2431187 h 2431187"/>
              <a:gd name="connsiteX7" fmla="*/ 0 w 2947641"/>
              <a:gd name="connsiteY7" fmla="*/ 2188068 h 2431187"/>
              <a:gd name="connsiteX8" fmla="*/ 0 w 2947641"/>
              <a:gd name="connsiteY8" fmla="*/ 243119 h 243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47641" h="2431187">
                <a:moveTo>
                  <a:pt x="0" y="243119"/>
                </a:moveTo>
                <a:cubicBezTo>
                  <a:pt x="0" y="108848"/>
                  <a:pt x="108848" y="0"/>
                  <a:pt x="243119" y="0"/>
                </a:cubicBezTo>
                <a:lnTo>
                  <a:pt x="2704522" y="0"/>
                </a:lnTo>
                <a:cubicBezTo>
                  <a:pt x="2838793" y="0"/>
                  <a:pt x="2947641" y="108848"/>
                  <a:pt x="2947641" y="243119"/>
                </a:cubicBezTo>
                <a:lnTo>
                  <a:pt x="2947641" y="2188068"/>
                </a:lnTo>
                <a:cubicBezTo>
                  <a:pt x="2947641" y="2322339"/>
                  <a:pt x="2838793" y="2431187"/>
                  <a:pt x="2704522" y="2431187"/>
                </a:cubicBezTo>
                <a:lnTo>
                  <a:pt x="243119" y="2431187"/>
                </a:lnTo>
                <a:cubicBezTo>
                  <a:pt x="108848" y="2431187"/>
                  <a:pt x="0" y="2322339"/>
                  <a:pt x="0" y="2188068"/>
                </a:cubicBezTo>
                <a:lnTo>
                  <a:pt x="0" y="243119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2618" tIns="82618" rIns="82618" bIns="603587" numCol="1" spcCol="1270" anchor="t" anchorCtr="0">
            <a:noAutofit/>
          </a:bodyPr>
          <a:lstStyle/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400" kern="1200" dirty="0"/>
              <a:t>Close ticket or customer call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400" dirty="0"/>
              <a:t>Provide issue response (security, privacy, audit finding, etc.)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400" kern="1200" dirty="0"/>
              <a:t>Emails, in-persons, remote meetings, or other interrupt-driven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D16788B-51B8-2C60-78F5-10566B87193D}"/>
              </a:ext>
            </a:extLst>
          </p:cNvPr>
          <p:cNvSpPr/>
          <p:nvPr/>
        </p:nvSpPr>
        <p:spPr>
          <a:xfrm>
            <a:off x="8553452" y="4078704"/>
            <a:ext cx="2620125" cy="735190"/>
          </a:xfrm>
          <a:custGeom>
            <a:avLst/>
            <a:gdLst>
              <a:gd name="connsiteX0" fmla="*/ 0 w 2620125"/>
              <a:gd name="connsiteY0" fmla="*/ 104194 h 1041937"/>
              <a:gd name="connsiteX1" fmla="*/ 104194 w 2620125"/>
              <a:gd name="connsiteY1" fmla="*/ 0 h 1041937"/>
              <a:gd name="connsiteX2" fmla="*/ 2515931 w 2620125"/>
              <a:gd name="connsiteY2" fmla="*/ 0 h 1041937"/>
              <a:gd name="connsiteX3" fmla="*/ 2620125 w 2620125"/>
              <a:gd name="connsiteY3" fmla="*/ 104194 h 1041937"/>
              <a:gd name="connsiteX4" fmla="*/ 2620125 w 2620125"/>
              <a:gd name="connsiteY4" fmla="*/ 937743 h 1041937"/>
              <a:gd name="connsiteX5" fmla="*/ 2515931 w 2620125"/>
              <a:gd name="connsiteY5" fmla="*/ 1041937 h 1041937"/>
              <a:gd name="connsiteX6" fmla="*/ 104194 w 2620125"/>
              <a:gd name="connsiteY6" fmla="*/ 1041937 h 1041937"/>
              <a:gd name="connsiteX7" fmla="*/ 0 w 2620125"/>
              <a:gd name="connsiteY7" fmla="*/ 937743 h 1041937"/>
              <a:gd name="connsiteX8" fmla="*/ 0 w 2620125"/>
              <a:gd name="connsiteY8" fmla="*/ 104194 h 104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20125" h="1041937">
                <a:moveTo>
                  <a:pt x="0" y="104194"/>
                </a:moveTo>
                <a:cubicBezTo>
                  <a:pt x="0" y="46649"/>
                  <a:pt x="46649" y="0"/>
                  <a:pt x="104194" y="0"/>
                </a:cubicBezTo>
                <a:lnTo>
                  <a:pt x="2515931" y="0"/>
                </a:lnTo>
                <a:cubicBezTo>
                  <a:pt x="2573476" y="0"/>
                  <a:pt x="2620125" y="46649"/>
                  <a:pt x="2620125" y="104194"/>
                </a:cubicBezTo>
                <a:lnTo>
                  <a:pt x="2620125" y="937743"/>
                </a:lnTo>
                <a:cubicBezTo>
                  <a:pt x="2620125" y="995288"/>
                  <a:pt x="2573476" y="1041937"/>
                  <a:pt x="2515931" y="1041937"/>
                </a:cubicBezTo>
                <a:lnTo>
                  <a:pt x="104194" y="1041937"/>
                </a:lnTo>
                <a:cubicBezTo>
                  <a:pt x="46649" y="1041937"/>
                  <a:pt x="0" y="995288"/>
                  <a:pt x="0" y="937743"/>
                </a:cubicBezTo>
                <a:lnTo>
                  <a:pt x="0" y="104194"/>
                </a:lnTo>
                <a:close/>
              </a:path>
            </a:pathLst>
          </a:custGeom>
          <a:solidFill>
            <a:prstClr val="white">
              <a:lumMod val="65000"/>
            </a:prstClr>
          </a:solidFill>
          <a:ln w="19050" cap="flat" cmpd="sng" algn="ctr"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prstDash val="solid"/>
            <a:miter lim="800000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3862" tIns="92747" rIns="123862" bIns="92747" numCol="1" spcCol="1270" anchor="ctr" anchorCtr="0">
            <a:noAutofit/>
          </a:bodyPr>
          <a:lstStyle/>
          <a:p>
            <a:pPr marL="0" lvl="0" indent="0" algn="ctr" defTabSz="2178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800" kern="1200" dirty="0">
                <a:solidFill>
                  <a:prstClr val="white"/>
                </a:solidFill>
                <a:latin typeface="Aptos" panose="02110004020202020204"/>
                <a:ea typeface="+mn-ea"/>
                <a:cs typeface="+mn-cs"/>
              </a:rPr>
              <a:t>Finish</a:t>
            </a:r>
          </a:p>
        </p:txBody>
      </p:sp>
    </p:spTree>
    <p:extLst>
      <p:ext uri="{BB962C8B-B14F-4D97-AF65-F5344CB8AC3E}">
        <p14:creationId xmlns:p14="http://schemas.microsoft.com/office/powerpoint/2010/main" val="165658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rrow: Circular 17">
            <a:extLst>
              <a:ext uri="{FF2B5EF4-FFF2-40B4-BE49-F238E27FC236}">
                <a16:creationId xmlns:a16="http://schemas.microsoft.com/office/drawing/2014/main" id="{71626C8B-F6D5-3B43-A63B-692C0F238476}"/>
              </a:ext>
            </a:extLst>
          </p:cNvPr>
          <p:cNvSpPr/>
          <p:nvPr/>
        </p:nvSpPr>
        <p:spPr bwMode="gray">
          <a:xfrm flipH="1" flipV="1">
            <a:off x="863356" y="-1152144"/>
            <a:ext cx="9973182" cy="7936992"/>
          </a:xfrm>
          <a:prstGeom prst="circularArrow">
            <a:avLst>
              <a:gd name="adj1" fmla="val 3164"/>
              <a:gd name="adj2" fmla="val 389479"/>
              <a:gd name="adj3" fmla="val 19435010"/>
              <a:gd name="adj4" fmla="val 12228692"/>
              <a:gd name="adj5" fmla="val 3692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596826B-F7E0-2905-3B2F-481CB46369D6}"/>
              </a:ext>
            </a:extLst>
          </p:cNvPr>
          <p:cNvGrpSpPr/>
          <p:nvPr/>
        </p:nvGrpSpPr>
        <p:grpSpPr>
          <a:xfrm>
            <a:off x="663855" y="392025"/>
            <a:ext cx="10628213" cy="5403306"/>
            <a:chOff x="654711" y="871708"/>
            <a:chExt cx="10628213" cy="5403306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4E221EC2-497F-D981-E41A-0623039DB09E}"/>
                </a:ext>
              </a:extLst>
            </p:cNvPr>
            <p:cNvSpPr/>
            <p:nvPr/>
          </p:nvSpPr>
          <p:spPr>
            <a:xfrm>
              <a:off x="654711" y="2341421"/>
              <a:ext cx="2947641" cy="2431187"/>
            </a:xfrm>
            <a:custGeom>
              <a:avLst/>
              <a:gdLst>
                <a:gd name="connsiteX0" fmla="*/ 0 w 2947641"/>
                <a:gd name="connsiteY0" fmla="*/ 243119 h 2431187"/>
                <a:gd name="connsiteX1" fmla="*/ 243119 w 2947641"/>
                <a:gd name="connsiteY1" fmla="*/ 0 h 2431187"/>
                <a:gd name="connsiteX2" fmla="*/ 2704522 w 2947641"/>
                <a:gd name="connsiteY2" fmla="*/ 0 h 2431187"/>
                <a:gd name="connsiteX3" fmla="*/ 2947641 w 2947641"/>
                <a:gd name="connsiteY3" fmla="*/ 243119 h 2431187"/>
                <a:gd name="connsiteX4" fmla="*/ 2947641 w 2947641"/>
                <a:gd name="connsiteY4" fmla="*/ 2188068 h 2431187"/>
                <a:gd name="connsiteX5" fmla="*/ 2704522 w 2947641"/>
                <a:gd name="connsiteY5" fmla="*/ 2431187 h 2431187"/>
                <a:gd name="connsiteX6" fmla="*/ 243119 w 2947641"/>
                <a:gd name="connsiteY6" fmla="*/ 2431187 h 2431187"/>
                <a:gd name="connsiteX7" fmla="*/ 0 w 2947641"/>
                <a:gd name="connsiteY7" fmla="*/ 2188068 h 2431187"/>
                <a:gd name="connsiteX8" fmla="*/ 0 w 2947641"/>
                <a:gd name="connsiteY8" fmla="*/ 243119 h 243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47641" h="2431187">
                  <a:moveTo>
                    <a:pt x="0" y="243119"/>
                  </a:moveTo>
                  <a:cubicBezTo>
                    <a:pt x="0" y="108848"/>
                    <a:pt x="108848" y="0"/>
                    <a:pt x="243119" y="0"/>
                  </a:cubicBezTo>
                  <a:lnTo>
                    <a:pt x="2704522" y="0"/>
                  </a:lnTo>
                  <a:cubicBezTo>
                    <a:pt x="2838793" y="0"/>
                    <a:pt x="2947641" y="108848"/>
                    <a:pt x="2947641" y="243119"/>
                  </a:cubicBezTo>
                  <a:lnTo>
                    <a:pt x="2947641" y="2188068"/>
                  </a:lnTo>
                  <a:cubicBezTo>
                    <a:pt x="2947641" y="2322339"/>
                    <a:pt x="2838793" y="2431187"/>
                    <a:pt x="2704522" y="2431187"/>
                  </a:cubicBezTo>
                  <a:lnTo>
                    <a:pt x="243119" y="2431187"/>
                  </a:lnTo>
                  <a:cubicBezTo>
                    <a:pt x="108848" y="2431187"/>
                    <a:pt x="0" y="2322339"/>
                    <a:pt x="0" y="2188068"/>
                  </a:cubicBezTo>
                  <a:lnTo>
                    <a:pt x="0" y="243119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618" tIns="82618" rIns="82618" bIns="603587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kern="1200" dirty="0"/>
                <a:t>CISO MindMap Assessment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kern="1200" dirty="0"/>
                <a:t>Strategy plan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kern="1200" dirty="0"/>
                <a:t>Align to global standards/compliance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kern="1200" dirty="0"/>
                <a:t>Security fully integrated into business/software lifecycle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kern="1200" dirty="0"/>
                <a:t>Budget and staffing</a:t>
              </a:r>
            </a:p>
          </p:txBody>
        </p:sp>
        <p:sp>
          <p:nvSpPr>
            <p:cNvPr id="7" name="Shape 6">
              <a:extLst>
                <a:ext uri="{FF2B5EF4-FFF2-40B4-BE49-F238E27FC236}">
                  <a16:creationId xmlns:a16="http://schemas.microsoft.com/office/drawing/2014/main" id="{CF67F5D2-8F91-EDA2-8A3D-1F280202E25F}"/>
                </a:ext>
              </a:extLst>
            </p:cNvPr>
            <p:cNvSpPr/>
            <p:nvPr/>
          </p:nvSpPr>
          <p:spPr>
            <a:xfrm>
              <a:off x="2287962" y="2900970"/>
              <a:ext cx="3374044" cy="3374044"/>
            </a:xfrm>
            <a:prstGeom prst="leftCircularArrow">
              <a:avLst>
                <a:gd name="adj1" fmla="val 3517"/>
                <a:gd name="adj2" fmla="val 436604"/>
                <a:gd name="adj3" fmla="val 2212114"/>
                <a:gd name="adj4" fmla="val 9024489"/>
                <a:gd name="adj5" fmla="val 4104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43C8128B-E2B9-EF5B-14ED-2CFAF67442B5}"/>
                </a:ext>
              </a:extLst>
            </p:cNvPr>
            <p:cNvSpPr/>
            <p:nvPr/>
          </p:nvSpPr>
          <p:spPr>
            <a:xfrm>
              <a:off x="854212" y="4558387"/>
              <a:ext cx="2620125" cy="735190"/>
            </a:xfrm>
            <a:custGeom>
              <a:avLst/>
              <a:gdLst>
                <a:gd name="connsiteX0" fmla="*/ 0 w 2620125"/>
                <a:gd name="connsiteY0" fmla="*/ 104194 h 1041937"/>
                <a:gd name="connsiteX1" fmla="*/ 104194 w 2620125"/>
                <a:gd name="connsiteY1" fmla="*/ 0 h 1041937"/>
                <a:gd name="connsiteX2" fmla="*/ 2515931 w 2620125"/>
                <a:gd name="connsiteY2" fmla="*/ 0 h 1041937"/>
                <a:gd name="connsiteX3" fmla="*/ 2620125 w 2620125"/>
                <a:gd name="connsiteY3" fmla="*/ 104194 h 1041937"/>
                <a:gd name="connsiteX4" fmla="*/ 2620125 w 2620125"/>
                <a:gd name="connsiteY4" fmla="*/ 937743 h 1041937"/>
                <a:gd name="connsiteX5" fmla="*/ 2515931 w 2620125"/>
                <a:gd name="connsiteY5" fmla="*/ 1041937 h 1041937"/>
                <a:gd name="connsiteX6" fmla="*/ 104194 w 2620125"/>
                <a:gd name="connsiteY6" fmla="*/ 1041937 h 1041937"/>
                <a:gd name="connsiteX7" fmla="*/ 0 w 2620125"/>
                <a:gd name="connsiteY7" fmla="*/ 937743 h 1041937"/>
                <a:gd name="connsiteX8" fmla="*/ 0 w 2620125"/>
                <a:gd name="connsiteY8" fmla="*/ 104194 h 104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20125" h="1041937">
                  <a:moveTo>
                    <a:pt x="0" y="104194"/>
                  </a:moveTo>
                  <a:cubicBezTo>
                    <a:pt x="0" y="46649"/>
                    <a:pt x="46649" y="0"/>
                    <a:pt x="104194" y="0"/>
                  </a:cubicBezTo>
                  <a:lnTo>
                    <a:pt x="2515931" y="0"/>
                  </a:lnTo>
                  <a:cubicBezTo>
                    <a:pt x="2573476" y="0"/>
                    <a:pt x="2620125" y="46649"/>
                    <a:pt x="2620125" y="104194"/>
                  </a:cubicBezTo>
                  <a:lnTo>
                    <a:pt x="2620125" y="937743"/>
                  </a:lnTo>
                  <a:cubicBezTo>
                    <a:pt x="2620125" y="995288"/>
                    <a:pt x="2573476" y="1041937"/>
                    <a:pt x="2515931" y="1041937"/>
                  </a:cubicBezTo>
                  <a:lnTo>
                    <a:pt x="104194" y="1041937"/>
                  </a:lnTo>
                  <a:cubicBezTo>
                    <a:pt x="46649" y="1041937"/>
                    <a:pt x="0" y="995288"/>
                    <a:pt x="0" y="937743"/>
                  </a:cubicBezTo>
                  <a:lnTo>
                    <a:pt x="0" y="10419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912" tIns="105447" rIns="142912" bIns="105447" numCol="1" spcCol="1270" anchor="ctr" anchorCtr="0">
              <a:noAutofit/>
            </a:bodyPr>
            <a:lstStyle/>
            <a:p>
              <a:pPr marL="0" lvl="0" indent="0" algn="ctr" defTabSz="2622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800" kern="1200" dirty="0"/>
                <a:t>Build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665DF0C-357F-F274-83BF-3C0FD654E16E}"/>
                </a:ext>
              </a:extLst>
            </p:cNvPr>
            <p:cNvSpPr/>
            <p:nvPr/>
          </p:nvSpPr>
          <p:spPr>
            <a:xfrm>
              <a:off x="4494997" y="2341421"/>
              <a:ext cx="2947641" cy="2431187"/>
            </a:xfrm>
            <a:custGeom>
              <a:avLst/>
              <a:gdLst>
                <a:gd name="connsiteX0" fmla="*/ 0 w 2947641"/>
                <a:gd name="connsiteY0" fmla="*/ 243119 h 2431187"/>
                <a:gd name="connsiteX1" fmla="*/ 243119 w 2947641"/>
                <a:gd name="connsiteY1" fmla="*/ 0 h 2431187"/>
                <a:gd name="connsiteX2" fmla="*/ 2704522 w 2947641"/>
                <a:gd name="connsiteY2" fmla="*/ 0 h 2431187"/>
                <a:gd name="connsiteX3" fmla="*/ 2947641 w 2947641"/>
                <a:gd name="connsiteY3" fmla="*/ 243119 h 2431187"/>
                <a:gd name="connsiteX4" fmla="*/ 2947641 w 2947641"/>
                <a:gd name="connsiteY4" fmla="*/ 2188068 h 2431187"/>
                <a:gd name="connsiteX5" fmla="*/ 2704522 w 2947641"/>
                <a:gd name="connsiteY5" fmla="*/ 2431187 h 2431187"/>
                <a:gd name="connsiteX6" fmla="*/ 243119 w 2947641"/>
                <a:gd name="connsiteY6" fmla="*/ 2431187 h 2431187"/>
                <a:gd name="connsiteX7" fmla="*/ 0 w 2947641"/>
                <a:gd name="connsiteY7" fmla="*/ 2188068 h 2431187"/>
                <a:gd name="connsiteX8" fmla="*/ 0 w 2947641"/>
                <a:gd name="connsiteY8" fmla="*/ 243119 h 243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47641" h="2431187">
                  <a:moveTo>
                    <a:pt x="0" y="243119"/>
                  </a:moveTo>
                  <a:cubicBezTo>
                    <a:pt x="0" y="108848"/>
                    <a:pt x="108848" y="0"/>
                    <a:pt x="243119" y="0"/>
                  </a:cubicBezTo>
                  <a:lnTo>
                    <a:pt x="2704522" y="0"/>
                  </a:lnTo>
                  <a:cubicBezTo>
                    <a:pt x="2838793" y="0"/>
                    <a:pt x="2947641" y="108848"/>
                    <a:pt x="2947641" y="243119"/>
                  </a:cubicBezTo>
                  <a:lnTo>
                    <a:pt x="2947641" y="2188068"/>
                  </a:lnTo>
                  <a:cubicBezTo>
                    <a:pt x="2947641" y="2322339"/>
                    <a:pt x="2838793" y="2431187"/>
                    <a:pt x="2704522" y="2431187"/>
                  </a:cubicBezTo>
                  <a:lnTo>
                    <a:pt x="243119" y="2431187"/>
                  </a:lnTo>
                  <a:cubicBezTo>
                    <a:pt x="108848" y="2431187"/>
                    <a:pt x="0" y="2322339"/>
                    <a:pt x="0" y="2188068"/>
                  </a:cubicBezTo>
                  <a:lnTo>
                    <a:pt x="0" y="243119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618" tIns="603587" rIns="82618" bIns="82618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kern="1200" dirty="0"/>
                <a:t>Vulnerability management, penetration testing, forensics, etc.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kern="1200" dirty="0"/>
                <a:t>Risk assessments, vendor risk, audits, compliance; also measuring security effectiveness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kern="1200" dirty="0"/>
                <a:t>Code analysis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kern="1200" dirty="0"/>
                <a:t>Expanded cyber threat analysis</a:t>
              </a:r>
            </a:p>
          </p:txBody>
        </p:sp>
        <p:sp>
          <p:nvSpPr>
            <p:cNvPr id="10" name="Arrow: Circular 9">
              <a:extLst>
                <a:ext uri="{FF2B5EF4-FFF2-40B4-BE49-F238E27FC236}">
                  <a16:creationId xmlns:a16="http://schemas.microsoft.com/office/drawing/2014/main" id="{DD504F52-D999-E8C1-619D-440B16F1AAB9}"/>
                </a:ext>
              </a:extLst>
            </p:cNvPr>
            <p:cNvSpPr/>
            <p:nvPr/>
          </p:nvSpPr>
          <p:spPr>
            <a:xfrm>
              <a:off x="6103684" y="871708"/>
              <a:ext cx="3750687" cy="3750687"/>
            </a:xfrm>
            <a:prstGeom prst="circularArrow">
              <a:avLst>
                <a:gd name="adj1" fmla="val 3164"/>
                <a:gd name="adj2" fmla="val 389479"/>
                <a:gd name="adj3" fmla="val 19435010"/>
                <a:gd name="adj4" fmla="val 12575511"/>
                <a:gd name="adj5" fmla="val 3692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8C0187D-DEF8-4700-8BED-BC82B33818BD}"/>
                </a:ext>
              </a:extLst>
            </p:cNvPr>
            <p:cNvSpPr/>
            <p:nvPr/>
          </p:nvSpPr>
          <p:spPr>
            <a:xfrm>
              <a:off x="4658754" y="1973826"/>
              <a:ext cx="2620125" cy="735190"/>
            </a:xfrm>
            <a:custGeom>
              <a:avLst/>
              <a:gdLst>
                <a:gd name="connsiteX0" fmla="*/ 0 w 2620125"/>
                <a:gd name="connsiteY0" fmla="*/ 104194 h 1041937"/>
                <a:gd name="connsiteX1" fmla="*/ 104194 w 2620125"/>
                <a:gd name="connsiteY1" fmla="*/ 0 h 1041937"/>
                <a:gd name="connsiteX2" fmla="*/ 2515931 w 2620125"/>
                <a:gd name="connsiteY2" fmla="*/ 0 h 1041937"/>
                <a:gd name="connsiteX3" fmla="*/ 2620125 w 2620125"/>
                <a:gd name="connsiteY3" fmla="*/ 104194 h 1041937"/>
                <a:gd name="connsiteX4" fmla="*/ 2620125 w 2620125"/>
                <a:gd name="connsiteY4" fmla="*/ 937743 h 1041937"/>
                <a:gd name="connsiteX5" fmla="*/ 2515931 w 2620125"/>
                <a:gd name="connsiteY5" fmla="*/ 1041937 h 1041937"/>
                <a:gd name="connsiteX6" fmla="*/ 104194 w 2620125"/>
                <a:gd name="connsiteY6" fmla="*/ 1041937 h 1041937"/>
                <a:gd name="connsiteX7" fmla="*/ 0 w 2620125"/>
                <a:gd name="connsiteY7" fmla="*/ 937743 h 1041937"/>
                <a:gd name="connsiteX8" fmla="*/ 0 w 2620125"/>
                <a:gd name="connsiteY8" fmla="*/ 104194 h 104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20125" h="1041937">
                  <a:moveTo>
                    <a:pt x="0" y="104194"/>
                  </a:moveTo>
                  <a:cubicBezTo>
                    <a:pt x="0" y="46649"/>
                    <a:pt x="46649" y="0"/>
                    <a:pt x="104194" y="0"/>
                  </a:cubicBezTo>
                  <a:lnTo>
                    <a:pt x="2515931" y="0"/>
                  </a:lnTo>
                  <a:cubicBezTo>
                    <a:pt x="2573476" y="0"/>
                    <a:pt x="2620125" y="46649"/>
                    <a:pt x="2620125" y="104194"/>
                  </a:cubicBezTo>
                  <a:lnTo>
                    <a:pt x="2620125" y="937743"/>
                  </a:lnTo>
                  <a:cubicBezTo>
                    <a:pt x="2620125" y="995288"/>
                    <a:pt x="2573476" y="1041937"/>
                    <a:pt x="2515931" y="1041937"/>
                  </a:cubicBezTo>
                  <a:lnTo>
                    <a:pt x="104194" y="1041937"/>
                  </a:lnTo>
                  <a:cubicBezTo>
                    <a:pt x="46649" y="1041937"/>
                    <a:pt x="0" y="995288"/>
                    <a:pt x="0" y="937743"/>
                  </a:cubicBezTo>
                  <a:lnTo>
                    <a:pt x="0" y="104194"/>
                  </a:lnTo>
                  <a:close/>
                </a:path>
              </a:pathLst>
            </a:custGeom>
            <a:solidFill>
              <a:prstClr val="white">
                <a:lumMod val="65000"/>
              </a:prstClr>
            </a:solidFill>
            <a:ln w="19050" cap="flat" cmpd="sng" algn="ctr">
              <a:solidFill>
                <a:prstClr val="white">
                  <a:hueOff val="0"/>
                  <a:satOff val="0"/>
                  <a:lumOff val="0"/>
                  <a:alphaOff val="0"/>
                </a:prst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3862" tIns="92747" rIns="123862" bIns="92747" numCol="1" spcCol="1270" anchor="ctr" anchorCtr="0">
              <a:noAutofit/>
            </a:bodyPr>
            <a:lstStyle/>
            <a:p>
              <a:pPr marL="0" lvl="0" indent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800" kern="1200" dirty="0">
                  <a:solidFill>
                    <a:prstClr val="white"/>
                  </a:solidFill>
                  <a:latin typeface="Aptos" panose="02110004020202020204"/>
                  <a:ea typeface="+mn-ea"/>
                  <a:cs typeface="+mn-cs"/>
                </a:rPr>
                <a:t>Validate</a:t>
              </a: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2F11D33-196C-B36E-9D46-C2306CE15C36}"/>
                </a:ext>
              </a:extLst>
            </p:cNvPr>
            <p:cNvSpPr/>
            <p:nvPr/>
          </p:nvSpPr>
          <p:spPr>
            <a:xfrm>
              <a:off x="8335283" y="2341421"/>
              <a:ext cx="2947641" cy="2431187"/>
            </a:xfrm>
            <a:custGeom>
              <a:avLst/>
              <a:gdLst>
                <a:gd name="connsiteX0" fmla="*/ 0 w 2947641"/>
                <a:gd name="connsiteY0" fmla="*/ 243119 h 2431187"/>
                <a:gd name="connsiteX1" fmla="*/ 243119 w 2947641"/>
                <a:gd name="connsiteY1" fmla="*/ 0 h 2431187"/>
                <a:gd name="connsiteX2" fmla="*/ 2704522 w 2947641"/>
                <a:gd name="connsiteY2" fmla="*/ 0 h 2431187"/>
                <a:gd name="connsiteX3" fmla="*/ 2947641 w 2947641"/>
                <a:gd name="connsiteY3" fmla="*/ 243119 h 2431187"/>
                <a:gd name="connsiteX4" fmla="*/ 2947641 w 2947641"/>
                <a:gd name="connsiteY4" fmla="*/ 2188068 h 2431187"/>
                <a:gd name="connsiteX5" fmla="*/ 2704522 w 2947641"/>
                <a:gd name="connsiteY5" fmla="*/ 2431187 h 2431187"/>
                <a:gd name="connsiteX6" fmla="*/ 243119 w 2947641"/>
                <a:gd name="connsiteY6" fmla="*/ 2431187 h 2431187"/>
                <a:gd name="connsiteX7" fmla="*/ 0 w 2947641"/>
                <a:gd name="connsiteY7" fmla="*/ 2188068 h 2431187"/>
                <a:gd name="connsiteX8" fmla="*/ 0 w 2947641"/>
                <a:gd name="connsiteY8" fmla="*/ 243119 h 243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47641" h="2431187">
                  <a:moveTo>
                    <a:pt x="0" y="243119"/>
                  </a:moveTo>
                  <a:cubicBezTo>
                    <a:pt x="0" y="108848"/>
                    <a:pt x="108848" y="0"/>
                    <a:pt x="243119" y="0"/>
                  </a:cubicBezTo>
                  <a:lnTo>
                    <a:pt x="2704522" y="0"/>
                  </a:lnTo>
                  <a:cubicBezTo>
                    <a:pt x="2838793" y="0"/>
                    <a:pt x="2947641" y="108848"/>
                    <a:pt x="2947641" y="243119"/>
                  </a:cubicBezTo>
                  <a:lnTo>
                    <a:pt x="2947641" y="2188068"/>
                  </a:lnTo>
                  <a:cubicBezTo>
                    <a:pt x="2947641" y="2322339"/>
                    <a:pt x="2838793" y="2431187"/>
                    <a:pt x="2704522" y="2431187"/>
                  </a:cubicBezTo>
                  <a:lnTo>
                    <a:pt x="243119" y="2431187"/>
                  </a:lnTo>
                  <a:cubicBezTo>
                    <a:pt x="108848" y="2431187"/>
                    <a:pt x="0" y="2322339"/>
                    <a:pt x="0" y="2188068"/>
                  </a:cubicBezTo>
                  <a:lnTo>
                    <a:pt x="0" y="243119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618" tIns="82618" rIns="82618" bIns="603587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kern="1200" dirty="0"/>
                <a:t>Compliance (ISO, SOC2, etc.)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kern="1200" dirty="0"/>
                <a:t>Standardized contract security exhibits/clauses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kern="1200" dirty="0"/>
                <a:t>Program mapping to industry leaders/competitors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kern="1200" dirty="0"/>
                <a:t>Internal quarterly audits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kern="1200" dirty="0"/>
                <a:t>ROSI (return on security investment)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dirty="0"/>
                <a:t>Periodic CISO MindMap Assessment</a:t>
              </a:r>
              <a:endParaRPr lang="en-US" sz="1400" kern="120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ED16788B-51B8-2C60-78F5-10566B87193D}"/>
                </a:ext>
              </a:extLst>
            </p:cNvPr>
            <p:cNvSpPr/>
            <p:nvPr/>
          </p:nvSpPr>
          <p:spPr>
            <a:xfrm>
              <a:off x="8544308" y="4558387"/>
              <a:ext cx="2620125" cy="735190"/>
            </a:xfrm>
            <a:custGeom>
              <a:avLst/>
              <a:gdLst>
                <a:gd name="connsiteX0" fmla="*/ 0 w 2620125"/>
                <a:gd name="connsiteY0" fmla="*/ 104194 h 1041937"/>
                <a:gd name="connsiteX1" fmla="*/ 104194 w 2620125"/>
                <a:gd name="connsiteY1" fmla="*/ 0 h 1041937"/>
                <a:gd name="connsiteX2" fmla="*/ 2515931 w 2620125"/>
                <a:gd name="connsiteY2" fmla="*/ 0 h 1041937"/>
                <a:gd name="connsiteX3" fmla="*/ 2620125 w 2620125"/>
                <a:gd name="connsiteY3" fmla="*/ 104194 h 1041937"/>
                <a:gd name="connsiteX4" fmla="*/ 2620125 w 2620125"/>
                <a:gd name="connsiteY4" fmla="*/ 937743 h 1041937"/>
                <a:gd name="connsiteX5" fmla="*/ 2515931 w 2620125"/>
                <a:gd name="connsiteY5" fmla="*/ 1041937 h 1041937"/>
                <a:gd name="connsiteX6" fmla="*/ 104194 w 2620125"/>
                <a:gd name="connsiteY6" fmla="*/ 1041937 h 1041937"/>
                <a:gd name="connsiteX7" fmla="*/ 0 w 2620125"/>
                <a:gd name="connsiteY7" fmla="*/ 937743 h 1041937"/>
                <a:gd name="connsiteX8" fmla="*/ 0 w 2620125"/>
                <a:gd name="connsiteY8" fmla="*/ 104194 h 104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20125" h="1041937">
                  <a:moveTo>
                    <a:pt x="0" y="104194"/>
                  </a:moveTo>
                  <a:cubicBezTo>
                    <a:pt x="0" y="46649"/>
                    <a:pt x="46649" y="0"/>
                    <a:pt x="104194" y="0"/>
                  </a:cubicBezTo>
                  <a:lnTo>
                    <a:pt x="2515931" y="0"/>
                  </a:lnTo>
                  <a:cubicBezTo>
                    <a:pt x="2573476" y="0"/>
                    <a:pt x="2620125" y="46649"/>
                    <a:pt x="2620125" y="104194"/>
                  </a:cubicBezTo>
                  <a:lnTo>
                    <a:pt x="2620125" y="937743"/>
                  </a:lnTo>
                  <a:cubicBezTo>
                    <a:pt x="2620125" y="995288"/>
                    <a:pt x="2573476" y="1041937"/>
                    <a:pt x="2515931" y="1041937"/>
                  </a:cubicBezTo>
                  <a:lnTo>
                    <a:pt x="104194" y="1041937"/>
                  </a:lnTo>
                  <a:cubicBezTo>
                    <a:pt x="46649" y="1041937"/>
                    <a:pt x="0" y="995288"/>
                    <a:pt x="0" y="937743"/>
                  </a:cubicBezTo>
                  <a:lnTo>
                    <a:pt x="0" y="104194"/>
                  </a:lnTo>
                  <a:close/>
                </a:path>
              </a:pathLst>
            </a:custGeom>
            <a:solidFill>
              <a:prstClr val="white">
                <a:lumMod val="65000"/>
              </a:prstClr>
            </a:solidFill>
            <a:ln w="19050" cap="flat" cmpd="sng" algn="ctr">
              <a:solidFill>
                <a:prstClr val="white">
                  <a:hueOff val="0"/>
                  <a:satOff val="0"/>
                  <a:lumOff val="0"/>
                  <a:alphaOff val="0"/>
                </a:prst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3862" tIns="92747" rIns="123862" bIns="92747" numCol="1" spcCol="1270" anchor="ctr" anchorCtr="0">
              <a:noAutofit/>
            </a:bodyPr>
            <a:lstStyle/>
            <a:p>
              <a:pPr marL="0" lvl="0" indent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800" kern="1200" dirty="0">
                  <a:solidFill>
                    <a:prstClr val="white"/>
                  </a:solidFill>
                  <a:latin typeface="Aptos" panose="02110004020202020204"/>
                  <a:ea typeface="+mn-ea"/>
                  <a:cs typeface="+mn-cs"/>
                </a:rPr>
                <a:t>Measure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85047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180</Words>
  <Application>Microsoft Office PowerPoint</Application>
  <PresentationFormat>Widescreen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Garamond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Brown</dc:creator>
  <dc:description>Designed and maintained by TheLeanCISO LLC. Provided as-is and with no warranty.</dc:description>
  <cp:lastModifiedBy>Dave Brown</cp:lastModifiedBy>
  <cp:revision>5</cp:revision>
  <dcterms:created xsi:type="dcterms:W3CDTF">2024-05-22T11:09:49Z</dcterms:created>
  <dcterms:modified xsi:type="dcterms:W3CDTF">2024-05-22T11:53:57Z</dcterms:modified>
</cp:coreProperties>
</file>